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2" r:id="rId2"/>
    <p:sldMasterId id="2147483696" r:id="rId3"/>
    <p:sldMasterId id="2147483731" r:id="rId4"/>
  </p:sldMasterIdLst>
  <p:sldIdLst>
    <p:sldId id="269" r:id="rId5"/>
    <p:sldId id="256" r:id="rId6"/>
    <p:sldId id="265" r:id="rId7"/>
    <p:sldId id="268" r:id="rId8"/>
    <p:sldId id="270" r:id="rId9"/>
    <p:sldId id="287" r:id="rId10"/>
    <p:sldId id="271" r:id="rId11"/>
    <p:sldId id="272" r:id="rId12"/>
    <p:sldId id="277" r:id="rId13"/>
    <p:sldId id="273" r:id="rId14"/>
    <p:sldId id="274" r:id="rId15"/>
    <p:sldId id="288" r:id="rId16"/>
    <p:sldId id="275" r:id="rId17"/>
    <p:sldId id="276" r:id="rId18"/>
    <p:sldId id="278" r:id="rId19"/>
    <p:sldId id="279" r:id="rId20"/>
    <p:sldId id="295" r:id="rId21"/>
    <p:sldId id="280" r:id="rId22"/>
    <p:sldId id="281" r:id="rId23"/>
    <p:sldId id="296" r:id="rId24"/>
    <p:sldId id="298" r:id="rId25"/>
    <p:sldId id="297" r:id="rId26"/>
    <p:sldId id="289" r:id="rId27"/>
    <p:sldId id="282" r:id="rId28"/>
    <p:sldId id="299" r:id="rId29"/>
    <p:sldId id="300" r:id="rId30"/>
    <p:sldId id="304" r:id="rId31"/>
    <p:sldId id="305" r:id="rId32"/>
    <p:sldId id="290" r:id="rId33"/>
    <p:sldId id="284" r:id="rId34"/>
    <p:sldId id="306" r:id="rId35"/>
    <p:sldId id="315" r:id="rId36"/>
    <p:sldId id="316" r:id="rId37"/>
    <p:sldId id="317" r:id="rId38"/>
    <p:sldId id="283" r:id="rId39"/>
    <p:sldId id="307" r:id="rId40"/>
    <p:sldId id="308" r:id="rId41"/>
    <p:sldId id="318" r:id="rId42"/>
    <p:sldId id="309" r:id="rId43"/>
    <p:sldId id="285" r:id="rId44"/>
    <p:sldId id="292" r:id="rId45"/>
    <p:sldId id="319" r:id="rId46"/>
    <p:sldId id="320" r:id="rId47"/>
    <p:sldId id="321" r:id="rId48"/>
    <p:sldId id="322" r:id="rId49"/>
    <p:sldId id="323" r:id="rId50"/>
    <p:sldId id="324" r:id="rId51"/>
    <p:sldId id="286" r:id="rId52"/>
    <p:sldId id="293" r:id="rId53"/>
    <p:sldId id="325" r:id="rId54"/>
    <p:sldId id="326" r:id="rId55"/>
    <p:sldId id="327" r:id="rId56"/>
    <p:sldId id="328" r:id="rId57"/>
    <p:sldId id="329" r:id="rId58"/>
    <p:sldId id="294" r:id="rId59"/>
    <p:sldId id="267" r:id="rId6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8DF132-E3D6-4ACE-BC25-00217F84912E}" v="65" dt="2024-10-04T01:12:20.0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67" d="100"/>
          <a:sy n="67" d="100"/>
        </p:scale>
        <p:origin x="45" y="48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68"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customXml" Target="../customXml/item1.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customXml" Target="../customXml/item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Blue" type="blank">
  <p:cSld name="Opening Slide Blue">
    <p:spTree>
      <p:nvGrpSpPr>
        <p:cNvPr id="1" name="Shape 9"/>
        <p:cNvGrpSpPr/>
        <p:nvPr/>
      </p:nvGrpSpPr>
      <p:grpSpPr>
        <a:xfrm>
          <a:off x="0" y="0"/>
          <a:ext cx="0" cy="0"/>
          <a:chOff x="0" y="0"/>
          <a:chExt cx="0" cy="0"/>
        </a:xfrm>
      </p:grpSpPr>
      <p:pic>
        <p:nvPicPr>
          <p:cNvPr id="10" name="Google Shape;10;p26"/>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47929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rogram Slide Content">
  <p:cSld name="Program Slide Content">
    <p:spTree>
      <p:nvGrpSpPr>
        <p:cNvPr id="1" name="Shape 37"/>
        <p:cNvGrpSpPr/>
        <p:nvPr/>
      </p:nvGrpSpPr>
      <p:grpSpPr>
        <a:xfrm>
          <a:off x="0" y="0"/>
          <a:ext cx="0" cy="0"/>
          <a:chOff x="0" y="0"/>
          <a:chExt cx="0" cy="0"/>
        </a:xfrm>
      </p:grpSpPr>
      <p:pic>
        <p:nvPicPr>
          <p:cNvPr id="38" name="Google Shape;38;p39"/>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9" name="Google Shape;39;p39"/>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40" name="Google Shape;40;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a:solidFill>
                  <a:schemeClr val="accent2"/>
                </a:solidFill>
              </a:defRPr>
            </a:lvl1pPr>
            <a:lvl2pPr marL="914400" lvl="1" indent="-381000" algn="l">
              <a:lnSpc>
                <a:spcPct val="90000"/>
              </a:lnSpc>
              <a:spcBef>
                <a:spcPts val="500"/>
              </a:spcBef>
              <a:spcAft>
                <a:spcPts val="0"/>
              </a:spcAft>
              <a:buClr>
                <a:schemeClr val="accent2"/>
              </a:buClr>
              <a:buSzPts val="2400"/>
              <a:buChar char="•"/>
              <a:defRPr>
                <a:solidFill>
                  <a:schemeClr val="accent2"/>
                </a:solidFill>
              </a:defRPr>
            </a:lvl2pPr>
            <a:lvl3pPr marL="1371600" lvl="2" indent="-355600" algn="l">
              <a:lnSpc>
                <a:spcPct val="90000"/>
              </a:lnSpc>
              <a:spcBef>
                <a:spcPts val="500"/>
              </a:spcBef>
              <a:spcAft>
                <a:spcPts val="0"/>
              </a:spcAft>
              <a:buClr>
                <a:schemeClr val="accent2"/>
              </a:buClr>
              <a:buSzPts val="2000"/>
              <a:buChar char="•"/>
              <a:defRPr>
                <a:solidFill>
                  <a:schemeClr val="accent2"/>
                </a:solidFill>
              </a:defRPr>
            </a:lvl3pPr>
            <a:lvl4pPr marL="1828800" lvl="3" indent="-342900" algn="l">
              <a:lnSpc>
                <a:spcPct val="90000"/>
              </a:lnSpc>
              <a:spcBef>
                <a:spcPts val="500"/>
              </a:spcBef>
              <a:spcAft>
                <a:spcPts val="0"/>
              </a:spcAft>
              <a:buClr>
                <a:schemeClr val="accent2"/>
              </a:buClr>
              <a:buSzPts val="1800"/>
              <a:buChar char="•"/>
              <a:defRPr>
                <a:solidFill>
                  <a:schemeClr val="accent2"/>
                </a:solidFill>
              </a:defRPr>
            </a:lvl4pPr>
            <a:lvl5pPr marL="2286000" lvl="4" indent="-342900" algn="l">
              <a:lnSpc>
                <a:spcPct val="90000"/>
              </a:lnSpc>
              <a:spcBef>
                <a:spcPts val="500"/>
              </a:spcBef>
              <a:spcAft>
                <a:spcPts val="0"/>
              </a:spcAft>
              <a:buClr>
                <a:schemeClr val="accent2"/>
              </a:buClr>
              <a:buSzPts val="1800"/>
              <a:buChar char="•"/>
              <a:defRPr>
                <a:solidFill>
                  <a:schemeClr val="accent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1" name="Google Shape;41;p39"/>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pic>
        <p:nvPicPr>
          <p:cNvPr id="42" name="Google Shape;42;p39" descr="A white logo with black background&#10;&#10;Description automatically generated"/>
          <p:cNvPicPr preferRelativeResize="0"/>
          <p:nvPr/>
        </p:nvPicPr>
        <p:blipFill rotWithShape="1">
          <a:blip r:embed="rId3">
            <a:alphaModFix/>
          </a:blip>
          <a:srcRect/>
          <a:stretch/>
        </p:blipFill>
        <p:spPr>
          <a:xfrm>
            <a:off x="10096621" y="14868"/>
            <a:ext cx="1713449" cy="1311313"/>
          </a:xfrm>
          <a:prstGeom prst="rect">
            <a:avLst/>
          </a:prstGeom>
          <a:noFill/>
          <a:ln>
            <a:noFill/>
          </a:ln>
        </p:spPr>
      </p:pic>
    </p:spTree>
    <p:extLst>
      <p:ext uri="{BB962C8B-B14F-4D97-AF65-F5344CB8AC3E}">
        <p14:creationId xmlns:p14="http://schemas.microsoft.com/office/powerpoint/2010/main" val="2691967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rogram Slide Content Photo">
  <p:cSld name="Program Slide Content Photo">
    <p:spTree>
      <p:nvGrpSpPr>
        <p:cNvPr id="1" name="Shape 43"/>
        <p:cNvGrpSpPr/>
        <p:nvPr/>
      </p:nvGrpSpPr>
      <p:grpSpPr>
        <a:xfrm>
          <a:off x="0" y="0"/>
          <a:ext cx="0" cy="0"/>
          <a:chOff x="0" y="0"/>
          <a:chExt cx="0" cy="0"/>
        </a:xfrm>
      </p:grpSpPr>
      <p:pic>
        <p:nvPicPr>
          <p:cNvPr id="44" name="Google Shape;44;p40"/>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5" name="Google Shape;45;p40"/>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46" name="Google Shape;46;p40"/>
          <p:cNvSpPr txBox="1">
            <a:spLocks noGrp="1"/>
          </p:cNvSpPr>
          <p:nvPr>
            <p:ph type="body" idx="1"/>
          </p:nvPr>
        </p:nvSpPr>
        <p:spPr>
          <a:xfrm>
            <a:off x="838200" y="1825625"/>
            <a:ext cx="5681546"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a:solidFill>
                  <a:schemeClr val="accent2"/>
                </a:solidFill>
              </a:defRPr>
            </a:lvl1pPr>
            <a:lvl2pPr marL="914400" lvl="1" indent="-381000" algn="l">
              <a:lnSpc>
                <a:spcPct val="90000"/>
              </a:lnSpc>
              <a:spcBef>
                <a:spcPts val="500"/>
              </a:spcBef>
              <a:spcAft>
                <a:spcPts val="0"/>
              </a:spcAft>
              <a:buClr>
                <a:schemeClr val="accent2"/>
              </a:buClr>
              <a:buSzPts val="2400"/>
              <a:buChar char="•"/>
              <a:defRPr>
                <a:solidFill>
                  <a:schemeClr val="accent2"/>
                </a:solidFill>
              </a:defRPr>
            </a:lvl2pPr>
            <a:lvl3pPr marL="1371600" lvl="2" indent="-355600" algn="l">
              <a:lnSpc>
                <a:spcPct val="90000"/>
              </a:lnSpc>
              <a:spcBef>
                <a:spcPts val="500"/>
              </a:spcBef>
              <a:spcAft>
                <a:spcPts val="0"/>
              </a:spcAft>
              <a:buClr>
                <a:schemeClr val="accent2"/>
              </a:buClr>
              <a:buSzPts val="2000"/>
              <a:buChar char="•"/>
              <a:defRPr>
                <a:solidFill>
                  <a:schemeClr val="accent2"/>
                </a:solidFill>
              </a:defRPr>
            </a:lvl3pPr>
            <a:lvl4pPr marL="1828800" lvl="3" indent="-342900" algn="l">
              <a:lnSpc>
                <a:spcPct val="90000"/>
              </a:lnSpc>
              <a:spcBef>
                <a:spcPts val="500"/>
              </a:spcBef>
              <a:spcAft>
                <a:spcPts val="0"/>
              </a:spcAft>
              <a:buClr>
                <a:schemeClr val="accent2"/>
              </a:buClr>
              <a:buSzPts val="1800"/>
              <a:buChar char="•"/>
              <a:defRPr>
                <a:solidFill>
                  <a:schemeClr val="accent2"/>
                </a:solidFill>
              </a:defRPr>
            </a:lvl4pPr>
            <a:lvl5pPr marL="2286000" lvl="4" indent="-342900" algn="l">
              <a:lnSpc>
                <a:spcPct val="90000"/>
              </a:lnSpc>
              <a:spcBef>
                <a:spcPts val="500"/>
              </a:spcBef>
              <a:spcAft>
                <a:spcPts val="0"/>
              </a:spcAft>
              <a:buClr>
                <a:schemeClr val="accent2"/>
              </a:buClr>
              <a:buSzPts val="1800"/>
              <a:buChar char="•"/>
              <a:defRPr>
                <a:solidFill>
                  <a:schemeClr val="accent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7" name="Google Shape;47;p40"/>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
        <p:nvSpPr>
          <p:cNvPr id="48" name="Google Shape;48;p40"/>
          <p:cNvSpPr>
            <a:spLocks noGrp="1"/>
          </p:cNvSpPr>
          <p:nvPr>
            <p:ph type="pic" idx="2"/>
          </p:nvPr>
        </p:nvSpPr>
        <p:spPr>
          <a:xfrm>
            <a:off x="6832600" y="1828800"/>
            <a:ext cx="4521200" cy="3203575"/>
          </a:xfrm>
          <a:prstGeom prst="rect">
            <a:avLst/>
          </a:prstGeom>
          <a:noFill/>
          <a:ln>
            <a:noFill/>
          </a:ln>
        </p:spPr>
      </p:sp>
      <p:pic>
        <p:nvPicPr>
          <p:cNvPr id="49" name="Google Shape;49;p40" descr="A white logo with black background&#10;&#10;Description automatically generated"/>
          <p:cNvPicPr preferRelativeResize="0"/>
          <p:nvPr/>
        </p:nvPicPr>
        <p:blipFill rotWithShape="1">
          <a:blip r:embed="rId3">
            <a:alphaModFix/>
          </a:blip>
          <a:srcRect/>
          <a:stretch/>
        </p:blipFill>
        <p:spPr>
          <a:xfrm>
            <a:off x="10096621" y="14868"/>
            <a:ext cx="1713449" cy="1311313"/>
          </a:xfrm>
          <a:prstGeom prst="rect">
            <a:avLst/>
          </a:prstGeom>
          <a:noFill/>
          <a:ln>
            <a:noFill/>
          </a:ln>
        </p:spPr>
      </p:pic>
    </p:spTree>
    <p:extLst>
      <p:ext uri="{BB962C8B-B14F-4D97-AF65-F5344CB8AC3E}">
        <p14:creationId xmlns:p14="http://schemas.microsoft.com/office/powerpoint/2010/main" val="1464854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 You Slide Blue" type="title">
  <p:cSld name="Thank You Slide Blue">
    <p:bg>
      <p:bgRef idx="1001">
        <a:schemeClr val="bg2"/>
      </p:bgRef>
    </p:bg>
    <p:spTree>
      <p:nvGrpSpPr>
        <p:cNvPr id="1" name="Shape 50"/>
        <p:cNvGrpSpPr/>
        <p:nvPr/>
      </p:nvGrpSpPr>
      <p:grpSpPr>
        <a:xfrm>
          <a:off x="0" y="0"/>
          <a:ext cx="0" cy="0"/>
          <a:chOff x="0" y="0"/>
          <a:chExt cx="0" cy="0"/>
        </a:xfrm>
      </p:grpSpPr>
      <p:sp>
        <p:nvSpPr>
          <p:cNvPr id="52" name="Google Shape;52;p41"/>
          <p:cNvSpPr txBox="1">
            <a:spLocks noGrp="1"/>
          </p:cNvSpPr>
          <p:nvPr>
            <p:ph type="ctrTitle"/>
          </p:nvPr>
        </p:nvSpPr>
        <p:spPr>
          <a:xfrm>
            <a:off x="921834" y="1226634"/>
            <a:ext cx="9746166" cy="100361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800"/>
              <a:buFont typeface="Lucida Sans"/>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dirty="0"/>
          </a:p>
        </p:txBody>
      </p:sp>
      <p:pic>
        <p:nvPicPr>
          <p:cNvPr id="2" name="Google Shape;189;p29">
            <a:extLst>
              <a:ext uri="{FF2B5EF4-FFF2-40B4-BE49-F238E27FC236}">
                <a16:creationId xmlns:a16="http://schemas.microsoft.com/office/drawing/2014/main" id="{894CAF16-BA05-ABF0-5AAA-AF79E24EAD93}"/>
              </a:ext>
            </a:extLst>
          </p:cNvPr>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3" name="Google Shape;190;p29" descr="A black and white logo&#10;&#10;Description automatically generated">
            <a:extLst>
              <a:ext uri="{FF2B5EF4-FFF2-40B4-BE49-F238E27FC236}">
                <a16:creationId xmlns:a16="http://schemas.microsoft.com/office/drawing/2014/main" id="{CC5FEBAF-22FB-1AB4-B19D-AAFA88405C59}"/>
              </a:ext>
            </a:extLst>
          </p:cNvPr>
          <p:cNvPicPr preferRelativeResize="0"/>
          <p:nvPr/>
        </p:nvPicPr>
        <p:blipFill rotWithShape="1">
          <a:blip r:embed="rId3">
            <a:alphaModFix/>
          </a:blip>
          <a:srcRect/>
          <a:stretch/>
        </p:blipFill>
        <p:spPr>
          <a:xfrm>
            <a:off x="8080732" y="4480560"/>
            <a:ext cx="4111268" cy="2387600"/>
          </a:xfrm>
          <a:prstGeom prst="rect">
            <a:avLst/>
          </a:prstGeom>
          <a:noFill/>
          <a:ln>
            <a:noFill/>
          </a:ln>
        </p:spPr>
      </p:pic>
      <p:sp>
        <p:nvSpPr>
          <p:cNvPr id="53" name="Google Shape;53;p41"/>
          <p:cNvSpPr txBox="1">
            <a:spLocks noGrp="1"/>
          </p:cNvSpPr>
          <p:nvPr>
            <p:ph type="subTitle" idx="1"/>
          </p:nvPr>
        </p:nvSpPr>
        <p:spPr>
          <a:xfrm>
            <a:off x="921834" y="5772248"/>
            <a:ext cx="6436498" cy="9563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400"/>
              <a:buNone/>
              <a:defRPr sz="2400" b="1" i="0">
                <a:solidFill>
                  <a:schemeClr val="lt1"/>
                </a:solidFill>
                <a:latin typeface="Arial Narrow"/>
                <a:ea typeface="Arial Narrow"/>
                <a:cs typeface="Arial Narrow"/>
                <a:sym typeface="Arial Narrow"/>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dirty="0"/>
          </a:p>
        </p:txBody>
      </p:sp>
    </p:spTree>
    <p:extLst>
      <p:ext uri="{BB962C8B-B14F-4D97-AF65-F5344CB8AC3E}">
        <p14:creationId xmlns:p14="http://schemas.microsoft.com/office/powerpoint/2010/main" val="620063378"/>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estions Slide Blue">
  <p:cSld name="Questions Slide Blue">
    <p:bg>
      <p:bgRef idx="1001">
        <a:schemeClr val="bg2"/>
      </p:bgRef>
    </p:bg>
    <p:spTree>
      <p:nvGrpSpPr>
        <p:cNvPr id="1" name="Shape 54"/>
        <p:cNvGrpSpPr/>
        <p:nvPr/>
      </p:nvGrpSpPr>
      <p:grpSpPr>
        <a:xfrm>
          <a:off x="0" y="0"/>
          <a:ext cx="0" cy="0"/>
          <a:chOff x="0" y="0"/>
          <a:chExt cx="0" cy="0"/>
        </a:xfrm>
      </p:grpSpPr>
      <p:sp>
        <p:nvSpPr>
          <p:cNvPr id="56" name="Google Shape;56;p42"/>
          <p:cNvSpPr txBox="1">
            <a:spLocks noGrp="1"/>
          </p:cNvSpPr>
          <p:nvPr>
            <p:ph type="ctrTitle"/>
          </p:nvPr>
        </p:nvSpPr>
        <p:spPr>
          <a:xfrm>
            <a:off x="921834" y="1226634"/>
            <a:ext cx="9746166" cy="100361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800"/>
              <a:buFont typeface="Lucida Sans"/>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pic>
        <p:nvPicPr>
          <p:cNvPr id="2" name="Google Shape;189;p29">
            <a:extLst>
              <a:ext uri="{FF2B5EF4-FFF2-40B4-BE49-F238E27FC236}">
                <a16:creationId xmlns:a16="http://schemas.microsoft.com/office/drawing/2014/main" id="{2BEA9544-A035-D783-1501-8FA78E7AD710}"/>
              </a:ext>
            </a:extLst>
          </p:cNvPr>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3" name="Google Shape;190;p29" descr="A black and white logo&#10;&#10;Description automatically generated">
            <a:extLst>
              <a:ext uri="{FF2B5EF4-FFF2-40B4-BE49-F238E27FC236}">
                <a16:creationId xmlns:a16="http://schemas.microsoft.com/office/drawing/2014/main" id="{123AB86D-A789-6942-2ABC-A732F1F1E2AA}"/>
              </a:ext>
            </a:extLst>
          </p:cNvPr>
          <p:cNvPicPr preferRelativeResize="0"/>
          <p:nvPr/>
        </p:nvPicPr>
        <p:blipFill rotWithShape="1">
          <a:blip r:embed="rId3">
            <a:alphaModFix/>
          </a:blip>
          <a:srcRect/>
          <a:stretch/>
        </p:blipFill>
        <p:spPr>
          <a:xfrm>
            <a:off x="8080732" y="4480560"/>
            <a:ext cx="4111268" cy="2387600"/>
          </a:xfrm>
          <a:prstGeom prst="rect">
            <a:avLst/>
          </a:prstGeom>
          <a:noFill/>
          <a:ln>
            <a:noFill/>
          </a:ln>
        </p:spPr>
      </p:pic>
    </p:spTree>
    <p:extLst>
      <p:ext uri="{BB962C8B-B14F-4D97-AF65-F5344CB8AC3E}">
        <p14:creationId xmlns:p14="http://schemas.microsoft.com/office/powerpoint/2010/main" val="237430494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Research Slide Photo">
  <p:cSld name="Research Slide Photo">
    <p:spTree>
      <p:nvGrpSpPr>
        <p:cNvPr id="1" name="Shape 57"/>
        <p:cNvGrpSpPr/>
        <p:nvPr/>
      </p:nvGrpSpPr>
      <p:grpSpPr>
        <a:xfrm>
          <a:off x="0" y="0"/>
          <a:ext cx="0" cy="0"/>
          <a:chOff x="0" y="0"/>
          <a:chExt cx="0" cy="0"/>
        </a:xfrm>
      </p:grpSpPr>
      <p:pic>
        <p:nvPicPr>
          <p:cNvPr id="58" name="Google Shape;58;p43" descr="A close-up of a landscape&#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2611043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sulting Slide Photo">
  <p:cSld name="Consulting Slide Photo">
    <p:spTree>
      <p:nvGrpSpPr>
        <p:cNvPr id="1" name="Shape 59"/>
        <p:cNvGrpSpPr/>
        <p:nvPr/>
      </p:nvGrpSpPr>
      <p:grpSpPr>
        <a:xfrm>
          <a:off x="0" y="0"/>
          <a:ext cx="0" cy="0"/>
          <a:chOff x="0" y="0"/>
          <a:chExt cx="0" cy="0"/>
        </a:xfrm>
      </p:grpSpPr>
      <p:pic>
        <p:nvPicPr>
          <p:cNvPr id="60" name="Google Shape;60;p44"/>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295013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light Testing Slide Photo">
  <p:cSld name="Flight Testing Slide Photo">
    <p:spTree>
      <p:nvGrpSpPr>
        <p:cNvPr id="1" name="Shape 61"/>
        <p:cNvGrpSpPr/>
        <p:nvPr/>
      </p:nvGrpSpPr>
      <p:grpSpPr>
        <a:xfrm>
          <a:off x="0" y="0"/>
          <a:ext cx="0" cy="0"/>
          <a:chOff x="0" y="0"/>
          <a:chExt cx="0" cy="0"/>
        </a:xfrm>
      </p:grpSpPr>
      <p:pic>
        <p:nvPicPr>
          <p:cNvPr id="62" name="Google Shape;62;p45"/>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10728850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Facilities Assets Slide Photo">
  <p:cSld name="Facilities Assets Slide Photo">
    <p:spTree>
      <p:nvGrpSpPr>
        <p:cNvPr id="1" name="Shape 63"/>
        <p:cNvGrpSpPr/>
        <p:nvPr/>
      </p:nvGrpSpPr>
      <p:grpSpPr>
        <a:xfrm>
          <a:off x="0" y="0"/>
          <a:ext cx="0" cy="0"/>
          <a:chOff x="0" y="0"/>
          <a:chExt cx="0" cy="0"/>
        </a:xfrm>
      </p:grpSpPr>
      <p:pic>
        <p:nvPicPr>
          <p:cNvPr id="64" name="Google Shape;64;p46"/>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4202652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abilities Slide Photo">
  <p:cSld name="Capabilities Slide Photo">
    <p:spTree>
      <p:nvGrpSpPr>
        <p:cNvPr id="1" name="Shape 65"/>
        <p:cNvGrpSpPr/>
        <p:nvPr/>
      </p:nvGrpSpPr>
      <p:grpSpPr>
        <a:xfrm>
          <a:off x="0" y="0"/>
          <a:ext cx="0" cy="0"/>
          <a:chOff x="0" y="0"/>
          <a:chExt cx="0" cy="0"/>
        </a:xfrm>
      </p:grpSpPr>
      <p:pic>
        <p:nvPicPr>
          <p:cNvPr id="66" name="Google Shape;66;p47"/>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15816409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Research Slide Blue">
  <p:cSld name="Research Slide Blue">
    <p:spTree>
      <p:nvGrpSpPr>
        <p:cNvPr id="1" name="Shape 67"/>
        <p:cNvGrpSpPr/>
        <p:nvPr/>
      </p:nvGrpSpPr>
      <p:grpSpPr>
        <a:xfrm>
          <a:off x="0" y="0"/>
          <a:ext cx="0" cy="0"/>
          <a:chOff x="0" y="0"/>
          <a:chExt cx="0" cy="0"/>
        </a:xfrm>
      </p:grpSpPr>
      <p:pic>
        <p:nvPicPr>
          <p:cNvPr id="68" name="Google Shape;68;p48"/>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902513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Slide Blue" type="title">
  <p:cSld name="1_Title Slide Blue">
    <p:bg>
      <p:bgPr>
        <a:solidFill>
          <a:schemeClr val="dk2"/>
        </a:solidFill>
        <a:effectLst/>
      </p:bgPr>
    </p:bg>
    <p:spTree>
      <p:nvGrpSpPr>
        <p:cNvPr id="1" name="Shape 186"/>
        <p:cNvGrpSpPr/>
        <p:nvPr/>
      </p:nvGrpSpPr>
      <p:grpSpPr>
        <a:xfrm>
          <a:off x="0" y="0"/>
          <a:ext cx="0" cy="0"/>
          <a:chOff x="0" y="0"/>
          <a:chExt cx="0" cy="0"/>
        </a:xfrm>
      </p:grpSpPr>
      <p:sp>
        <p:nvSpPr>
          <p:cNvPr id="187" name="Google Shape;187;p29"/>
          <p:cNvSpPr txBox="1">
            <a:spLocks noGrp="1"/>
          </p:cNvSpPr>
          <p:nvPr>
            <p:ph type="ctrTitle"/>
          </p:nvPr>
        </p:nvSpPr>
        <p:spPr>
          <a:xfrm>
            <a:off x="921834" y="1226634"/>
            <a:ext cx="9746166" cy="100361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800"/>
              <a:buFont typeface="Lucida Sans"/>
              <a:buNone/>
              <a:defRPr sz="48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dirty="0"/>
          </a:p>
        </p:txBody>
      </p:sp>
      <p:sp>
        <p:nvSpPr>
          <p:cNvPr id="188" name="Google Shape;188;p29"/>
          <p:cNvSpPr txBox="1">
            <a:spLocks noGrp="1"/>
          </p:cNvSpPr>
          <p:nvPr>
            <p:ph type="subTitle" idx="1"/>
          </p:nvPr>
        </p:nvSpPr>
        <p:spPr>
          <a:xfrm>
            <a:off x="921834" y="2925531"/>
            <a:ext cx="9144000"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3200"/>
              <a:buNone/>
              <a:defRPr sz="3200">
                <a:solidFill>
                  <a:schemeClr val="dk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r>
              <a:rPr lang="en-US"/>
              <a:t>Click to edit Master subtitle style</a:t>
            </a:r>
            <a:endParaRPr dirty="0"/>
          </a:p>
        </p:txBody>
      </p:sp>
      <p:pic>
        <p:nvPicPr>
          <p:cNvPr id="189" name="Google Shape;189;p29"/>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190" name="Google Shape;190;p29" descr="A black and white logo&#10;&#10;Description automatically generated"/>
          <p:cNvPicPr preferRelativeResize="0"/>
          <p:nvPr/>
        </p:nvPicPr>
        <p:blipFill rotWithShape="1">
          <a:blip r:embed="rId3">
            <a:alphaModFix/>
          </a:blip>
          <a:srcRect/>
          <a:stretch/>
        </p:blipFill>
        <p:spPr>
          <a:xfrm>
            <a:off x="8080732" y="4480560"/>
            <a:ext cx="4111268" cy="2387600"/>
          </a:xfrm>
          <a:prstGeom prst="rect">
            <a:avLst/>
          </a:prstGeom>
          <a:noFill/>
          <a:ln>
            <a:noFill/>
          </a:ln>
        </p:spPr>
      </p:pic>
    </p:spTree>
    <p:extLst>
      <p:ext uri="{BB962C8B-B14F-4D97-AF65-F5344CB8AC3E}">
        <p14:creationId xmlns:p14="http://schemas.microsoft.com/office/powerpoint/2010/main" val="27015413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sulting Slide Blue">
  <p:cSld name="Consulting Slide Blue">
    <p:spTree>
      <p:nvGrpSpPr>
        <p:cNvPr id="1" name="Shape 69"/>
        <p:cNvGrpSpPr/>
        <p:nvPr/>
      </p:nvGrpSpPr>
      <p:grpSpPr>
        <a:xfrm>
          <a:off x="0" y="0"/>
          <a:ext cx="0" cy="0"/>
          <a:chOff x="0" y="0"/>
          <a:chExt cx="0" cy="0"/>
        </a:xfrm>
      </p:grpSpPr>
      <p:pic>
        <p:nvPicPr>
          <p:cNvPr id="70" name="Google Shape;70;p49"/>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609226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Flight Testing Slide Blue">
  <p:cSld name="Flight Testing Slide Blue">
    <p:spTree>
      <p:nvGrpSpPr>
        <p:cNvPr id="1" name="Shape 71"/>
        <p:cNvGrpSpPr/>
        <p:nvPr/>
      </p:nvGrpSpPr>
      <p:grpSpPr>
        <a:xfrm>
          <a:off x="0" y="0"/>
          <a:ext cx="0" cy="0"/>
          <a:chOff x="0" y="0"/>
          <a:chExt cx="0" cy="0"/>
        </a:xfrm>
      </p:grpSpPr>
      <p:pic>
        <p:nvPicPr>
          <p:cNvPr id="72" name="Google Shape;72;p50"/>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747158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Facilities Assets Slide Blue">
  <p:cSld name="Facilities Assets Slide Blue">
    <p:spTree>
      <p:nvGrpSpPr>
        <p:cNvPr id="1" name="Shape 73"/>
        <p:cNvGrpSpPr/>
        <p:nvPr/>
      </p:nvGrpSpPr>
      <p:grpSpPr>
        <a:xfrm>
          <a:off x="0" y="0"/>
          <a:ext cx="0" cy="0"/>
          <a:chOff x="0" y="0"/>
          <a:chExt cx="0" cy="0"/>
        </a:xfrm>
      </p:grpSpPr>
      <p:pic>
        <p:nvPicPr>
          <p:cNvPr id="74" name="Google Shape;74;p51"/>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053366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apabilities Slide Blue">
  <p:cSld name="Capabilities Slide Blue">
    <p:spTree>
      <p:nvGrpSpPr>
        <p:cNvPr id="1" name="Shape 75"/>
        <p:cNvGrpSpPr/>
        <p:nvPr/>
      </p:nvGrpSpPr>
      <p:grpSpPr>
        <a:xfrm>
          <a:off x="0" y="0"/>
          <a:ext cx="0" cy="0"/>
          <a:chOff x="0" y="0"/>
          <a:chExt cx="0" cy="0"/>
        </a:xfrm>
      </p:grpSpPr>
      <p:pic>
        <p:nvPicPr>
          <p:cNvPr id="76" name="Google Shape;76;p52"/>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1427417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elebrating 10 Years Slide">
  <p:cSld name="Celebrating 10 Years Slide">
    <p:spTree>
      <p:nvGrpSpPr>
        <p:cNvPr id="1" name="Shape 77"/>
        <p:cNvGrpSpPr/>
        <p:nvPr/>
      </p:nvGrpSpPr>
      <p:grpSpPr>
        <a:xfrm>
          <a:off x="0" y="0"/>
          <a:ext cx="0" cy="0"/>
          <a:chOff x="0" y="0"/>
          <a:chExt cx="0" cy="0"/>
        </a:xfrm>
      </p:grpSpPr>
      <p:pic>
        <p:nvPicPr>
          <p:cNvPr id="78" name="Google Shape;78;p53"/>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581517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Blue">
  <p:cSld name="Title Slide Blue">
    <p:spTree>
      <p:nvGrpSpPr>
        <p:cNvPr id="1" name="Shape 79"/>
        <p:cNvGrpSpPr/>
        <p:nvPr/>
      </p:nvGrpSpPr>
      <p:grpSpPr>
        <a:xfrm>
          <a:off x="0" y="0"/>
          <a:ext cx="0" cy="0"/>
          <a:chOff x="0" y="0"/>
          <a:chExt cx="0" cy="0"/>
        </a:xfrm>
      </p:grpSpPr>
      <p:pic>
        <p:nvPicPr>
          <p:cNvPr id="80" name="Google Shape;80;p54"/>
          <p:cNvPicPr preferRelativeResize="0"/>
          <p:nvPr/>
        </p:nvPicPr>
        <p:blipFill>
          <a:blip r:embed="rId2">
            <a:alphaModFix/>
          </a:blip>
          <a:stretch>
            <a:fillRect/>
          </a:stretch>
        </p:blipFill>
        <p:spPr>
          <a:xfrm>
            <a:off x="-38875" y="-30925"/>
            <a:ext cx="12324751" cy="6932624"/>
          </a:xfrm>
          <a:prstGeom prst="rect">
            <a:avLst/>
          </a:prstGeom>
          <a:noFill/>
          <a:ln>
            <a:noFill/>
          </a:ln>
        </p:spPr>
      </p:pic>
      <p:sp>
        <p:nvSpPr>
          <p:cNvPr id="81" name="Google Shape;81;p54"/>
          <p:cNvSpPr txBox="1"/>
          <p:nvPr/>
        </p:nvSpPr>
        <p:spPr>
          <a:xfrm>
            <a:off x="855875" y="1791900"/>
            <a:ext cx="10485000" cy="96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5800" b="1">
                <a:solidFill>
                  <a:schemeClr val="dk1"/>
                </a:solidFill>
                <a:latin typeface="Lucida Sans"/>
                <a:ea typeface="Lucida Sans"/>
                <a:cs typeface="Lucida Sans"/>
                <a:sym typeface="Lucida Sans"/>
              </a:rPr>
              <a:t>Thank You</a:t>
            </a:r>
            <a:endParaRPr sz="5800" b="1">
              <a:solidFill>
                <a:schemeClr val="dk1"/>
              </a:solidFill>
              <a:latin typeface="Lucida Sans"/>
              <a:ea typeface="Lucida Sans"/>
              <a:cs typeface="Lucida Sans"/>
              <a:sym typeface="Lucida Sans"/>
            </a:endParaRPr>
          </a:p>
        </p:txBody>
      </p:sp>
    </p:spTree>
    <p:extLst>
      <p:ext uri="{BB962C8B-B14F-4D97-AF65-F5344CB8AC3E}">
        <p14:creationId xmlns:p14="http://schemas.microsoft.com/office/powerpoint/2010/main" val="38350260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Blue 1">
  <p:cSld name="Title Slide Blue 1">
    <p:spTree>
      <p:nvGrpSpPr>
        <p:cNvPr id="1" name="Shape 82"/>
        <p:cNvGrpSpPr/>
        <p:nvPr/>
      </p:nvGrpSpPr>
      <p:grpSpPr>
        <a:xfrm>
          <a:off x="0" y="0"/>
          <a:ext cx="0" cy="0"/>
          <a:chOff x="0" y="0"/>
          <a:chExt cx="0" cy="0"/>
        </a:xfrm>
      </p:grpSpPr>
      <p:pic>
        <p:nvPicPr>
          <p:cNvPr id="83" name="Google Shape;83;g2f6ad1d5bf8_0_5"/>
          <p:cNvPicPr preferRelativeResize="0"/>
          <p:nvPr/>
        </p:nvPicPr>
        <p:blipFill>
          <a:blip r:embed="rId2">
            <a:alphaModFix/>
          </a:blip>
          <a:stretch>
            <a:fillRect/>
          </a:stretch>
        </p:blipFill>
        <p:spPr>
          <a:xfrm>
            <a:off x="-38875" y="-30925"/>
            <a:ext cx="12324751" cy="6932624"/>
          </a:xfrm>
          <a:prstGeom prst="rect">
            <a:avLst/>
          </a:prstGeom>
          <a:noFill/>
          <a:ln>
            <a:noFill/>
          </a:ln>
        </p:spPr>
      </p:pic>
      <p:sp>
        <p:nvSpPr>
          <p:cNvPr id="84" name="Google Shape;84;g2f6ad1d5bf8_0_5"/>
          <p:cNvSpPr txBox="1"/>
          <p:nvPr/>
        </p:nvSpPr>
        <p:spPr>
          <a:xfrm>
            <a:off x="855875" y="1791900"/>
            <a:ext cx="10485000" cy="96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5800" b="1">
                <a:solidFill>
                  <a:schemeClr val="dk1"/>
                </a:solidFill>
                <a:latin typeface="Lucida Sans"/>
                <a:ea typeface="Lucida Sans"/>
                <a:cs typeface="Lucida Sans"/>
                <a:sym typeface="Lucida Sans"/>
              </a:rPr>
              <a:t>Questions?</a:t>
            </a:r>
            <a:endParaRPr sz="5800" b="1">
              <a:solidFill>
                <a:schemeClr val="dk1"/>
              </a:solidFill>
              <a:latin typeface="Lucida Sans"/>
              <a:ea typeface="Lucida Sans"/>
              <a:cs typeface="Lucida Sans"/>
              <a:sym typeface="Lucida Sans"/>
            </a:endParaRPr>
          </a:p>
        </p:txBody>
      </p:sp>
    </p:spTree>
    <p:extLst>
      <p:ext uri="{BB962C8B-B14F-4D97-AF65-F5344CB8AC3E}">
        <p14:creationId xmlns:p14="http://schemas.microsoft.com/office/powerpoint/2010/main" val="24502104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1_Title Slide Blue">
  <p:cSld name="2_Title Slide Blue">
    <p:bg>
      <p:bgPr>
        <a:solidFill>
          <a:schemeClr val="dk2"/>
        </a:solidFill>
        <a:effectLst/>
      </p:bgPr>
    </p:bg>
    <p:spTree>
      <p:nvGrpSpPr>
        <p:cNvPr id="1" name="Shape 85"/>
        <p:cNvGrpSpPr/>
        <p:nvPr/>
      </p:nvGrpSpPr>
      <p:grpSpPr>
        <a:xfrm>
          <a:off x="0" y="0"/>
          <a:ext cx="0" cy="0"/>
          <a:chOff x="0" y="0"/>
          <a:chExt cx="0" cy="0"/>
        </a:xfrm>
      </p:grpSpPr>
      <p:sp>
        <p:nvSpPr>
          <p:cNvPr id="86" name="Google Shape;86;p28"/>
          <p:cNvSpPr txBox="1">
            <a:spLocks noGrp="1"/>
          </p:cNvSpPr>
          <p:nvPr>
            <p:ph type="ctrTitle"/>
          </p:nvPr>
        </p:nvSpPr>
        <p:spPr>
          <a:xfrm>
            <a:off x="921834" y="1226634"/>
            <a:ext cx="9746166" cy="100361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800"/>
              <a:buFont typeface="Lucida Sans"/>
              <a:buNone/>
              <a:defRPr sz="48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87" name="Google Shape;87;p28"/>
          <p:cNvSpPr txBox="1">
            <a:spLocks noGrp="1"/>
          </p:cNvSpPr>
          <p:nvPr>
            <p:ph type="subTitle" idx="1"/>
          </p:nvPr>
        </p:nvSpPr>
        <p:spPr>
          <a:xfrm>
            <a:off x="921834" y="2925531"/>
            <a:ext cx="9144000"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3200"/>
              <a:buNone/>
              <a:defRPr sz="3200">
                <a:solidFill>
                  <a:schemeClr val="dk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r>
              <a:rPr lang="en-US"/>
              <a:t>Click to edit Master subtitle style</a:t>
            </a:r>
            <a:endParaRPr/>
          </a:p>
        </p:txBody>
      </p:sp>
      <p:pic>
        <p:nvPicPr>
          <p:cNvPr id="88" name="Google Shape;88;p28"/>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89" name="Google Shape;89;p28" descr="A black and white logo&#10;&#10;Description automatically generated"/>
          <p:cNvPicPr preferRelativeResize="0"/>
          <p:nvPr/>
        </p:nvPicPr>
        <p:blipFill rotWithShape="1">
          <a:blip r:embed="rId3">
            <a:alphaModFix/>
          </a:blip>
          <a:srcRect/>
          <a:stretch/>
        </p:blipFill>
        <p:spPr>
          <a:xfrm>
            <a:off x="8080732" y="4480560"/>
            <a:ext cx="4111268" cy="2387600"/>
          </a:xfrm>
          <a:prstGeom prst="rect">
            <a:avLst/>
          </a:prstGeom>
          <a:noFill/>
          <a:ln>
            <a:noFill/>
          </a:ln>
        </p:spPr>
      </p:pic>
    </p:spTree>
    <p:extLst>
      <p:ext uri="{BB962C8B-B14F-4D97-AF65-F5344CB8AC3E}">
        <p14:creationId xmlns:p14="http://schemas.microsoft.com/office/powerpoint/2010/main" val="10751086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Blue Photo">
  <p:cSld name="Title Slide Blue Photo">
    <p:spTree>
      <p:nvGrpSpPr>
        <p:cNvPr id="1" name="Shape 90"/>
        <p:cNvGrpSpPr/>
        <p:nvPr/>
      </p:nvGrpSpPr>
      <p:grpSpPr>
        <a:xfrm>
          <a:off x="0" y="0"/>
          <a:ext cx="0" cy="0"/>
          <a:chOff x="0" y="0"/>
          <a:chExt cx="0" cy="0"/>
        </a:xfrm>
      </p:grpSpPr>
      <p:pic>
        <p:nvPicPr>
          <p:cNvPr id="91" name="Google Shape;91;p55"/>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92" name="Google Shape;92;p55"/>
          <p:cNvSpPr txBox="1">
            <a:spLocks noGrp="1"/>
          </p:cNvSpPr>
          <p:nvPr>
            <p:ph type="ctrTitle"/>
          </p:nvPr>
        </p:nvSpPr>
        <p:spPr>
          <a:xfrm>
            <a:off x="921834" y="648824"/>
            <a:ext cx="6207512" cy="158142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800"/>
              <a:buFont typeface="Lucida Sans"/>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93" name="Google Shape;93;p55"/>
          <p:cNvSpPr txBox="1">
            <a:spLocks noGrp="1"/>
          </p:cNvSpPr>
          <p:nvPr>
            <p:ph type="subTitle" idx="1"/>
          </p:nvPr>
        </p:nvSpPr>
        <p:spPr>
          <a:xfrm>
            <a:off x="921834" y="2925531"/>
            <a:ext cx="5426927"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3200"/>
              <a:buNone/>
              <a:defRPr sz="3200">
                <a:solidFill>
                  <a:schemeClr val="lt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sp>
        <p:nvSpPr>
          <p:cNvPr id="94" name="Google Shape;94;p55"/>
          <p:cNvSpPr>
            <a:spLocks noGrp="1"/>
          </p:cNvSpPr>
          <p:nvPr>
            <p:ph type="pic" idx="2"/>
          </p:nvPr>
        </p:nvSpPr>
        <p:spPr>
          <a:xfrm>
            <a:off x="7530790" y="0"/>
            <a:ext cx="4661210" cy="6858000"/>
          </a:xfrm>
          <a:prstGeom prst="rect">
            <a:avLst/>
          </a:prstGeom>
          <a:noFill/>
          <a:ln>
            <a:noFill/>
          </a:ln>
        </p:spPr>
      </p:sp>
    </p:spTree>
    <p:extLst>
      <p:ext uri="{BB962C8B-B14F-4D97-AF65-F5344CB8AC3E}">
        <p14:creationId xmlns:p14="http://schemas.microsoft.com/office/powerpoint/2010/main" val="36779285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1_Title Slide Blue Photo">
  <p:cSld name="2_Title Slide Blue Photo">
    <p:bg>
      <p:bgPr>
        <a:solidFill>
          <a:schemeClr val="dk2"/>
        </a:solidFill>
        <a:effectLst/>
      </p:bgPr>
    </p:bg>
    <p:spTree>
      <p:nvGrpSpPr>
        <p:cNvPr id="1" name="Shape 95"/>
        <p:cNvGrpSpPr/>
        <p:nvPr/>
      </p:nvGrpSpPr>
      <p:grpSpPr>
        <a:xfrm>
          <a:off x="0" y="0"/>
          <a:ext cx="0" cy="0"/>
          <a:chOff x="0" y="0"/>
          <a:chExt cx="0" cy="0"/>
        </a:xfrm>
      </p:grpSpPr>
      <p:sp>
        <p:nvSpPr>
          <p:cNvPr id="96" name="Google Shape;96;p30"/>
          <p:cNvSpPr txBox="1">
            <a:spLocks noGrp="1"/>
          </p:cNvSpPr>
          <p:nvPr>
            <p:ph type="ctrTitle"/>
          </p:nvPr>
        </p:nvSpPr>
        <p:spPr>
          <a:xfrm>
            <a:off x="921834" y="648824"/>
            <a:ext cx="6207512" cy="158142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800"/>
              <a:buFont typeface="Lucida Sans"/>
              <a:buNone/>
              <a:defRPr sz="48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97" name="Google Shape;97;p30"/>
          <p:cNvSpPr txBox="1">
            <a:spLocks noGrp="1"/>
          </p:cNvSpPr>
          <p:nvPr>
            <p:ph type="subTitle" idx="1"/>
          </p:nvPr>
        </p:nvSpPr>
        <p:spPr>
          <a:xfrm>
            <a:off x="921834" y="2925531"/>
            <a:ext cx="5426927"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3200"/>
              <a:buNone/>
              <a:defRPr sz="3200">
                <a:solidFill>
                  <a:schemeClr val="dk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r>
              <a:rPr lang="en-US"/>
              <a:t>Click to edit Master subtitle style</a:t>
            </a:r>
            <a:endParaRPr/>
          </a:p>
        </p:txBody>
      </p:sp>
      <p:sp>
        <p:nvSpPr>
          <p:cNvPr id="98" name="Google Shape;98;p30"/>
          <p:cNvSpPr>
            <a:spLocks noGrp="1"/>
          </p:cNvSpPr>
          <p:nvPr>
            <p:ph type="pic" idx="2"/>
          </p:nvPr>
        </p:nvSpPr>
        <p:spPr>
          <a:xfrm>
            <a:off x="7530790" y="0"/>
            <a:ext cx="4661210" cy="6858000"/>
          </a:xfrm>
          <a:prstGeom prst="rect">
            <a:avLst/>
          </a:prstGeom>
          <a:noFill/>
          <a:ln>
            <a:noFill/>
          </a:ln>
        </p:spPr>
      </p:sp>
      <p:pic>
        <p:nvPicPr>
          <p:cNvPr id="99" name="Google Shape;99;p30" descr="A black and white logo&#10;&#10;Description automatically generated"/>
          <p:cNvPicPr preferRelativeResize="0"/>
          <p:nvPr/>
        </p:nvPicPr>
        <p:blipFill rotWithShape="1">
          <a:blip r:embed="rId2">
            <a:alphaModFix/>
          </a:blip>
          <a:srcRect/>
          <a:stretch/>
        </p:blipFill>
        <p:spPr>
          <a:xfrm>
            <a:off x="3484838" y="4480560"/>
            <a:ext cx="4111268" cy="2387600"/>
          </a:xfrm>
          <a:prstGeom prst="rect">
            <a:avLst/>
          </a:prstGeom>
          <a:noFill/>
          <a:ln>
            <a:noFill/>
          </a:ln>
        </p:spPr>
      </p:pic>
    </p:spTree>
    <p:extLst>
      <p:ext uri="{BB962C8B-B14F-4D97-AF65-F5344CB8AC3E}">
        <p14:creationId xmlns:p14="http://schemas.microsoft.com/office/powerpoint/2010/main" val="61624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Title Slide Blue Photo">
  <p:cSld name="1_Title Slide Blue Photo">
    <p:bg>
      <p:bgRef idx="1001">
        <a:schemeClr val="bg2"/>
      </p:bgRef>
    </p:bg>
    <p:spTree>
      <p:nvGrpSpPr>
        <p:cNvPr id="1" name="Shape 191"/>
        <p:cNvGrpSpPr/>
        <p:nvPr/>
      </p:nvGrpSpPr>
      <p:grpSpPr>
        <a:xfrm>
          <a:off x="0" y="0"/>
          <a:ext cx="0" cy="0"/>
          <a:chOff x="0" y="0"/>
          <a:chExt cx="0" cy="0"/>
        </a:xfrm>
      </p:grpSpPr>
      <p:sp>
        <p:nvSpPr>
          <p:cNvPr id="192" name="Google Shape;192;p31"/>
          <p:cNvSpPr txBox="1">
            <a:spLocks noGrp="1"/>
          </p:cNvSpPr>
          <p:nvPr>
            <p:ph type="ctrTitle"/>
          </p:nvPr>
        </p:nvSpPr>
        <p:spPr>
          <a:xfrm>
            <a:off x="921834" y="648824"/>
            <a:ext cx="6207512" cy="158142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800"/>
              <a:buFont typeface="Lucida Sans"/>
              <a:buNone/>
              <a:defRPr sz="48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93" name="Google Shape;193;p31"/>
          <p:cNvSpPr txBox="1">
            <a:spLocks noGrp="1"/>
          </p:cNvSpPr>
          <p:nvPr>
            <p:ph type="subTitle" idx="1"/>
          </p:nvPr>
        </p:nvSpPr>
        <p:spPr>
          <a:xfrm>
            <a:off x="921834" y="2925531"/>
            <a:ext cx="5426927"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3200"/>
              <a:buNone/>
              <a:defRPr sz="3200">
                <a:solidFill>
                  <a:schemeClr val="dk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r>
              <a:rPr lang="en-US"/>
              <a:t>Click to edit Master subtitle style</a:t>
            </a:r>
            <a:endParaRPr/>
          </a:p>
        </p:txBody>
      </p:sp>
      <p:sp>
        <p:nvSpPr>
          <p:cNvPr id="194" name="Google Shape;194;p31"/>
          <p:cNvSpPr>
            <a:spLocks noGrp="1"/>
          </p:cNvSpPr>
          <p:nvPr>
            <p:ph type="pic" idx="2"/>
          </p:nvPr>
        </p:nvSpPr>
        <p:spPr>
          <a:xfrm>
            <a:off x="7530790" y="0"/>
            <a:ext cx="4661210" cy="6858000"/>
          </a:xfrm>
          <a:prstGeom prst="rect">
            <a:avLst/>
          </a:prstGeom>
          <a:noFill/>
          <a:ln>
            <a:noFill/>
          </a:ln>
        </p:spPr>
      </p:sp>
      <p:pic>
        <p:nvPicPr>
          <p:cNvPr id="195" name="Google Shape;195;p31" descr="A black and white logo&#10;&#10;Description automatically generated"/>
          <p:cNvPicPr preferRelativeResize="0"/>
          <p:nvPr/>
        </p:nvPicPr>
        <p:blipFill rotWithShape="1">
          <a:blip r:embed="rId2">
            <a:alphaModFix/>
          </a:blip>
          <a:srcRect/>
          <a:stretch/>
        </p:blipFill>
        <p:spPr>
          <a:xfrm>
            <a:off x="3484838" y="4480560"/>
            <a:ext cx="4111268" cy="2387600"/>
          </a:xfrm>
          <a:prstGeom prst="rect">
            <a:avLst/>
          </a:prstGeom>
          <a:noFill/>
          <a:ln>
            <a:noFill/>
          </a:ln>
        </p:spPr>
      </p:pic>
    </p:spTree>
    <p:extLst>
      <p:ext uri="{BB962C8B-B14F-4D97-AF65-F5344CB8AC3E}">
        <p14:creationId xmlns:p14="http://schemas.microsoft.com/office/powerpoint/2010/main" val="325214819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estimonial Slide">
  <p:cSld name="Testimonial Slide">
    <p:spTree>
      <p:nvGrpSpPr>
        <p:cNvPr id="1" name="Shape 100"/>
        <p:cNvGrpSpPr/>
        <p:nvPr/>
      </p:nvGrpSpPr>
      <p:grpSpPr>
        <a:xfrm>
          <a:off x="0" y="0"/>
          <a:ext cx="0" cy="0"/>
          <a:chOff x="0" y="0"/>
          <a:chExt cx="0" cy="0"/>
        </a:xfrm>
      </p:grpSpPr>
      <p:pic>
        <p:nvPicPr>
          <p:cNvPr id="101" name="Google Shape;101;p5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02" name="Google Shape;102;p56"/>
          <p:cNvSpPr txBox="1">
            <a:spLocks noGrp="1"/>
          </p:cNvSpPr>
          <p:nvPr>
            <p:ph type="title"/>
          </p:nvPr>
        </p:nvSpPr>
        <p:spPr>
          <a:xfrm>
            <a:off x="838200" y="1926290"/>
            <a:ext cx="8573429" cy="2274005"/>
          </a:xfrm>
          <a:prstGeom prst="rect">
            <a:avLst/>
          </a:prstGeom>
          <a:noFill/>
          <a:ln>
            <a:noFill/>
          </a:ln>
        </p:spPr>
        <p:txBody>
          <a:bodyPr spcFirstLastPara="1" wrap="square" lIns="91425" tIns="45700" rIns="91425" bIns="45700" anchor="t" anchorCtr="0">
            <a:noAutofit/>
          </a:bodyPr>
          <a:lstStyle>
            <a:lvl1pPr lvl="0" algn="l">
              <a:lnSpc>
                <a:spcPct val="150555"/>
              </a:lnSpc>
              <a:spcBef>
                <a:spcPts val="0"/>
              </a:spcBef>
              <a:spcAft>
                <a:spcPts val="0"/>
              </a:spcAft>
              <a:buClr>
                <a:schemeClr val="lt1"/>
              </a:buClr>
              <a:buSzPts val="3600"/>
              <a:buFont typeface="Lucida Sans"/>
              <a:buNone/>
              <a:defRPr sz="3600" b="0" i="0">
                <a:solidFill>
                  <a:schemeClr val="lt1"/>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03" name="Google Shape;103;p56"/>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
        <p:nvSpPr>
          <p:cNvPr id="104" name="Google Shape;104;p56"/>
          <p:cNvSpPr txBox="1">
            <a:spLocks noGrp="1"/>
          </p:cNvSpPr>
          <p:nvPr>
            <p:ph type="body" idx="1"/>
          </p:nvPr>
        </p:nvSpPr>
        <p:spPr>
          <a:xfrm>
            <a:off x="832622" y="4200295"/>
            <a:ext cx="8579008" cy="914400"/>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400"/>
              <a:buNone/>
              <a:defRPr sz="2400" b="1" i="0">
                <a:solidFill>
                  <a:schemeClr val="lt1"/>
                </a:solidFill>
                <a:latin typeface="Arial Narrow"/>
                <a:ea typeface="Arial Narrow"/>
                <a:cs typeface="Arial Narrow"/>
                <a:sym typeface="Arial Narrow"/>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105" name="Google Shape;105;p56" descr="A white quote marks on a black background&#10;&#10;Description automatically generated"/>
          <p:cNvPicPr preferRelativeResize="0"/>
          <p:nvPr/>
        </p:nvPicPr>
        <p:blipFill rotWithShape="1">
          <a:blip r:embed="rId3">
            <a:alphaModFix/>
          </a:blip>
          <a:srcRect/>
          <a:stretch/>
        </p:blipFill>
        <p:spPr>
          <a:xfrm>
            <a:off x="832621" y="283884"/>
            <a:ext cx="836522" cy="836522"/>
          </a:xfrm>
          <a:prstGeom prst="rect">
            <a:avLst/>
          </a:prstGeom>
          <a:noFill/>
          <a:ln>
            <a:noFill/>
          </a:ln>
        </p:spPr>
      </p:pic>
    </p:spTree>
    <p:extLst>
      <p:ext uri="{BB962C8B-B14F-4D97-AF65-F5344CB8AC3E}">
        <p14:creationId xmlns:p14="http://schemas.microsoft.com/office/powerpoint/2010/main" val="20845825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1_Testimonial Slide">
  <p:cSld name="2_Testimonial Slide">
    <p:bg>
      <p:bgPr>
        <a:solidFill>
          <a:schemeClr val="dk2"/>
        </a:solidFill>
        <a:effectLst/>
      </p:bgPr>
    </p:bg>
    <p:spTree>
      <p:nvGrpSpPr>
        <p:cNvPr id="1" name="Shape 106"/>
        <p:cNvGrpSpPr/>
        <p:nvPr/>
      </p:nvGrpSpPr>
      <p:grpSpPr>
        <a:xfrm>
          <a:off x="0" y="0"/>
          <a:ext cx="0" cy="0"/>
          <a:chOff x="0" y="0"/>
          <a:chExt cx="0" cy="0"/>
        </a:xfrm>
      </p:grpSpPr>
      <p:sp>
        <p:nvSpPr>
          <p:cNvPr id="107" name="Google Shape;107;p34"/>
          <p:cNvSpPr txBox="1">
            <a:spLocks noGrp="1"/>
          </p:cNvSpPr>
          <p:nvPr>
            <p:ph type="title"/>
          </p:nvPr>
        </p:nvSpPr>
        <p:spPr>
          <a:xfrm>
            <a:off x="838200" y="1926290"/>
            <a:ext cx="8573429" cy="2274005"/>
          </a:xfrm>
          <a:prstGeom prst="rect">
            <a:avLst/>
          </a:prstGeom>
          <a:noFill/>
          <a:ln>
            <a:noFill/>
          </a:ln>
        </p:spPr>
        <p:txBody>
          <a:bodyPr spcFirstLastPara="1" wrap="square" lIns="91425" tIns="45700" rIns="91425" bIns="45700" anchor="t" anchorCtr="0">
            <a:noAutofit/>
          </a:bodyPr>
          <a:lstStyle>
            <a:lvl1pPr lvl="0" algn="l">
              <a:lnSpc>
                <a:spcPct val="150555"/>
              </a:lnSpc>
              <a:spcBef>
                <a:spcPts val="0"/>
              </a:spcBef>
              <a:spcAft>
                <a:spcPts val="0"/>
              </a:spcAft>
              <a:buClr>
                <a:schemeClr val="dk1"/>
              </a:buClr>
              <a:buSzPts val="3600"/>
              <a:buFont typeface="Lucida Sans"/>
              <a:buNone/>
              <a:defRPr sz="3600" b="0" i="0">
                <a:solidFill>
                  <a:schemeClr val="dk1"/>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08" name="Google Shape;108;p34"/>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09" name="Google Shape;109;p34"/>
          <p:cNvSpPr txBox="1">
            <a:spLocks noGrp="1"/>
          </p:cNvSpPr>
          <p:nvPr>
            <p:ph type="body" idx="1"/>
          </p:nvPr>
        </p:nvSpPr>
        <p:spPr>
          <a:xfrm>
            <a:off x="832622" y="4200295"/>
            <a:ext cx="8579008" cy="914400"/>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dk1"/>
              </a:buClr>
              <a:buSzPts val="2400"/>
              <a:buNone/>
              <a:defRPr sz="2400" b="1" i="0">
                <a:solidFill>
                  <a:schemeClr val="dk1"/>
                </a:solidFill>
                <a:latin typeface="Arial Narrow"/>
                <a:ea typeface="Arial Narrow"/>
                <a:cs typeface="Arial Narrow"/>
                <a:sym typeface="Arial Narrow"/>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pPr lvl="0"/>
            <a:r>
              <a:rPr lang="en-US"/>
              <a:t>Click to edit Master text styles</a:t>
            </a:r>
          </a:p>
        </p:txBody>
      </p:sp>
      <p:pic>
        <p:nvPicPr>
          <p:cNvPr id="110" name="Google Shape;110;p34"/>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111" name="Google Shape;111;p34" descr="A black and white logo&#10;&#10;Description automatically generated"/>
          <p:cNvPicPr preferRelativeResize="0"/>
          <p:nvPr/>
        </p:nvPicPr>
        <p:blipFill rotWithShape="1">
          <a:blip r:embed="rId3">
            <a:alphaModFix/>
          </a:blip>
          <a:srcRect/>
          <a:stretch/>
        </p:blipFill>
        <p:spPr>
          <a:xfrm>
            <a:off x="8080732" y="4480560"/>
            <a:ext cx="4111268" cy="2387600"/>
          </a:xfrm>
          <a:prstGeom prst="rect">
            <a:avLst/>
          </a:prstGeom>
          <a:noFill/>
          <a:ln>
            <a:noFill/>
          </a:ln>
        </p:spPr>
      </p:pic>
      <p:pic>
        <p:nvPicPr>
          <p:cNvPr id="112" name="Google Shape;112;p34" descr="A white quote marks on a black background&#10;&#10;Description automatically generated"/>
          <p:cNvPicPr preferRelativeResize="0"/>
          <p:nvPr/>
        </p:nvPicPr>
        <p:blipFill rotWithShape="1">
          <a:blip r:embed="rId4">
            <a:alphaModFix/>
          </a:blip>
          <a:srcRect/>
          <a:stretch/>
        </p:blipFill>
        <p:spPr>
          <a:xfrm>
            <a:off x="832621" y="283884"/>
            <a:ext cx="836522" cy="836522"/>
          </a:xfrm>
          <a:prstGeom prst="rect">
            <a:avLst/>
          </a:prstGeom>
          <a:noFill/>
          <a:ln>
            <a:noFill/>
          </a:ln>
        </p:spPr>
      </p:pic>
    </p:spTree>
    <p:extLst>
      <p:ext uri="{BB962C8B-B14F-4D97-AF65-F5344CB8AC3E}">
        <p14:creationId xmlns:p14="http://schemas.microsoft.com/office/powerpoint/2010/main" val="19379956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Slide Dark + Plane">
    <p:spTree>
      <p:nvGrpSpPr>
        <p:cNvPr id="1" name=""/>
        <p:cNvGrpSpPr/>
        <p:nvPr/>
      </p:nvGrpSpPr>
      <p:grpSpPr>
        <a:xfrm>
          <a:off x="0" y="0"/>
          <a:ext cx="0" cy="0"/>
          <a:chOff x="0" y="0"/>
          <a:chExt cx="0" cy="0"/>
        </a:xfrm>
      </p:grpSpPr>
      <p:sp>
        <p:nvSpPr>
          <p:cNvPr id="5" name="Text Placeholder 8">
            <a:extLst>
              <a:ext uri="{FF2B5EF4-FFF2-40B4-BE49-F238E27FC236}">
                <a16:creationId xmlns:a16="http://schemas.microsoft.com/office/drawing/2014/main" id="{96C5979F-D053-4567-A5C2-8D016CC5F1E2}"/>
              </a:ext>
            </a:extLst>
          </p:cNvPr>
          <p:cNvSpPr>
            <a:spLocks noGrp="1"/>
          </p:cNvSpPr>
          <p:nvPr>
            <p:ph type="body" sz="quarter" idx="11" hasCustomPrompt="1"/>
          </p:nvPr>
        </p:nvSpPr>
        <p:spPr>
          <a:xfrm>
            <a:off x="952901" y="2204954"/>
            <a:ext cx="5871411" cy="1625600"/>
          </a:xfrm>
          <a:prstGeom prst="rect">
            <a:avLst/>
          </a:prstGeom>
        </p:spPr>
        <p:txBody>
          <a:bodyPr/>
          <a:lstStyle>
            <a:lvl1pPr marL="0" indent="0">
              <a:lnSpc>
                <a:spcPts val="5480"/>
              </a:lnSpc>
              <a:buFontTx/>
              <a:buNone/>
              <a:defRPr sz="5400" b="1" i="0">
                <a:solidFill>
                  <a:schemeClr val="bg1"/>
                </a:solidFill>
                <a:latin typeface="+mn-lt"/>
                <a:cs typeface="Rubik" pitchFamily="2" charset="-79"/>
              </a:defRPr>
            </a:lvl1pPr>
            <a:lvl2pPr marL="457200" indent="0">
              <a:buFontTx/>
              <a:buNone/>
              <a:defRPr b="0" i="0">
                <a:latin typeface="Rubik" pitchFamily="2" charset="-79"/>
                <a:cs typeface="Rubik" pitchFamily="2" charset="-79"/>
              </a:defRPr>
            </a:lvl2pPr>
            <a:lvl3pPr marL="914400" indent="0">
              <a:buFontTx/>
              <a:buNone/>
              <a:defRPr b="0" i="0">
                <a:latin typeface="Rubik" pitchFamily="2" charset="-79"/>
                <a:cs typeface="Rubik" pitchFamily="2" charset="-79"/>
              </a:defRPr>
            </a:lvl3pPr>
            <a:lvl4pPr marL="1371600" indent="0">
              <a:buFontTx/>
              <a:buNone/>
              <a:defRPr b="0" i="0">
                <a:latin typeface="Rubik" pitchFamily="2" charset="-79"/>
                <a:cs typeface="Rubik" pitchFamily="2" charset="-79"/>
              </a:defRPr>
            </a:lvl4pPr>
            <a:lvl5pPr marL="1828800" indent="0">
              <a:buFontTx/>
              <a:buNone/>
              <a:defRPr b="0" i="0">
                <a:latin typeface="Rubik" pitchFamily="2" charset="-79"/>
                <a:cs typeface="Rubik" pitchFamily="2" charset="-79"/>
              </a:defRPr>
            </a:lvl5pPr>
          </a:lstStyle>
          <a:p>
            <a:pPr lvl="0"/>
            <a:r>
              <a:rPr lang="en-US" dirty="0"/>
              <a:t>Presentation Title Goes Here</a:t>
            </a:r>
          </a:p>
        </p:txBody>
      </p:sp>
      <p:sp>
        <p:nvSpPr>
          <p:cNvPr id="9" name="Text Placeholder 10">
            <a:extLst>
              <a:ext uri="{FF2B5EF4-FFF2-40B4-BE49-F238E27FC236}">
                <a16:creationId xmlns:a16="http://schemas.microsoft.com/office/drawing/2014/main" id="{2B9C3194-23DB-479E-85D9-E85819EC3E73}"/>
              </a:ext>
            </a:extLst>
          </p:cNvPr>
          <p:cNvSpPr>
            <a:spLocks noGrp="1"/>
          </p:cNvSpPr>
          <p:nvPr>
            <p:ph type="body" sz="quarter" idx="12" hasCustomPrompt="1"/>
          </p:nvPr>
        </p:nvSpPr>
        <p:spPr>
          <a:xfrm>
            <a:off x="962025" y="4437063"/>
            <a:ext cx="5746750" cy="509587"/>
          </a:xfrm>
          <a:prstGeom prst="rect">
            <a:avLst/>
          </a:prstGeom>
        </p:spPr>
        <p:txBody>
          <a:bodyPr/>
          <a:lstStyle>
            <a:lvl1pPr marL="0" indent="0">
              <a:buFontTx/>
              <a:buNone/>
              <a:defRPr sz="2400" b="0" i="0">
                <a:solidFill>
                  <a:schemeClr val="bg1"/>
                </a:solidFill>
                <a:latin typeface="+mj-lt"/>
              </a:defRPr>
            </a:lvl1pPr>
          </a:lstStyle>
          <a:p>
            <a:pPr lvl="0"/>
            <a:r>
              <a:rPr lang="en-US" dirty="0"/>
              <a:t>Month, Day, 2020</a:t>
            </a:r>
          </a:p>
        </p:txBody>
      </p:sp>
    </p:spTree>
    <p:extLst>
      <p:ext uri="{BB962C8B-B14F-4D97-AF65-F5344CB8AC3E}">
        <p14:creationId xmlns:p14="http://schemas.microsoft.com/office/powerpoint/2010/main" val="11730275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Content Slide">
    <p:spTree>
      <p:nvGrpSpPr>
        <p:cNvPr id="1" name=""/>
        <p:cNvGrpSpPr/>
        <p:nvPr/>
      </p:nvGrpSpPr>
      <p:grpSpPr>
        <a:xfrm>
          <a:off x="0" y="0"/>
          <a:ext cx="0" cy="0"/>
          <a:chOff x="0" y="0"/>
          <a:chExt cx="0" cy="0"/>
        </a:xfrm>
      </p:grpSpPr>
      <p:sp>
        <p:nvSpPr>
          <p:cNvPr id="5" name="Text Placeholder 8">
            <a:extLst>
              <a:ext uri="{FF2B5EF4-FFF2-40B4-BE49-F238E27FC236}">
                <a16:creationId xmlns:a16="http://schemas.microsoft.com/office/drawing/2014/main" id="{A962D01A-3FC4-4C8B-A499-93A2B241509D}"/>
              </a:ext>
            </a:extLst>
          </p:cNvPr>
          <p:cNvSpPr>
            <a:spLocks noGrp="1"/>
          </p:cNvSpPr>
          <p:nvPr>
            <p:ph type="body" sz="quarter" idx="11" hasCustomPrompt="1"/>
          </p:nvPr>
        </p:nvSpPr>
        <p:spPr>
          <a:xfrm>
            <a:off x="952901" y="531559"/>
            <a:ext cx="9577137" cy="716473"/>
          </a:xfrm>
          <a:prstGeom prst="rect">
            <a:avLst/>
          </a:prstGeom>
        </p:spPr>
        <p:txBody>
          <a:bodyPr/>
          <a:lstStyle>
            <a:lvl1pPr marL="0" indent="0">
              <a:lnSpc>
                <a:spcPts val="4680"/>
              </a:lnSpc>
              <a:buFontTx/>
              <a:buNone/>
              <a:defRPr sz="3600" b="1" i="0">
                <a:solidFill>
                  <a:srgbClr val="FFFFFF"/>
                </a:solidFill>
                <a:latin typeface="+mn-lt"/>
                <a:cs typeface="Rubik" pitchFamily="2" charset="-79"/>
              </a:defRPr>
            </a:lvl1pPr>
            <a:lvl2pPr marL="457200" indent="0">
              <a:buFontTx/>
              <a:buNone/>
              <a:defRPr b="0" i="0">
                <a:latin typeface="Rubik" pitchFamily="2" charset="-79"/>
                <a:cs typeface="Rubik" pitchFamily="2" charset="-79"/>
              </a:defRPr>
            </a:lvl2pPr>
            <a:lvl3pPr marL="914400" indent="0">
              <a:buFontTx/>
              <a:buNone/>
              <a:defRPr b="0" i="0">
                <a:latin typeface="Rubik" pitchFamily="2" charset="-79"/>
                <a:cs typeface="Rubik" pitchFamily="2" charset="-79"/>
              </a:defRPr>
            </a:lvl3pPr>
            <a:lvl4pPr marL="1371600" indent="0">
              <a:buFontTx/>
              <a:buNone/>
              <a:defRPr b="0" i="0">
                <a:latin typeface="Rubik" pitchFamily="2" charset="-79"/>
                <a:cs typeface="Rubik" pitchFamily="2" charset="-79"/>
              </a:defRPr>
            </a:lvl4pPr>
            <a:lvl5pPr marL="1828800" indent="0">
              <a:buFontTx/>
              <a:buNone/>
              <a:defRPr b="0" i="0">
                <a:latin typeface="Rubik" pitchFamily="2" charset="-79"/>
                <a:cs typeface="Rubik" pitchFamily="2" charset="-79"/>
              </a:defRPr>
            </a:lvl5pPr>
          </a:lstStyle>
          <a:p>
            <a:pPr lvl="0"/>
            <a:r>
              <a:rPr lang="en-US" dirty="0"/>
              <a:t>Slide Header Here</a:t>
            </a:r>
          </a:p>
        </p:txBody>
      </p:sp>
      <p:sp>
        <p:nvSpPr>
          <p:cNvPr id="8" name="Text Placeholder 7">
            <a:extLst>
              <a:ext uri="{FF2B5EF4-FFF2-40B4-BE49-F238E27FC236}">
                <a16:creationId xmlns:a16="http://schemas.microsoft.com/office/drawing/2014/main" id="{E269CAB2-DCFD-411A-9974-ECC3C9FCB980}"/>
              </a:ext>
            </a:extLst>
          </p:cNvPr>
          <p:cNvSpPr>
            <a:spLocks noGrp="1"/>
          </p:cNvSpPr>
          <p:nvPr>
            <p:ph type="body" sz="quarter" idx="12"/>
          </p:nvPr>
        </p:nvSpPr>
        <p:spPr>
          <a:xfrm>
            <a:off x="1012825" y="2001838"/>
            <a:ext cx="8885238" cy="3324225"/>
          </a:xfrm>
          <a:prstGeom prst="rect">
            <a:avLst/>
          </a:prstGeom>
        </p:spPr>
        <p:txBody>
          <a:bodyPr/>
          <a:lstStyle>
            <a:lvl1pPr>
              <a:defRPr>
                <a:solidFill>
                  <a:schemeClr val="tx2"/>
                </a:solidFill>
                <a:latin typeface="+mn-lt"/>
              </a:defRPr>
            </a:lvl1pPr>
            <a:lvl2pPr>
              <a:defRPr>
                <a:solidFill>
                  <a:schemeClr val="tx2"/>
                </a:solidFill>
                <a:latin typeface="+mn-lt"/>
              </a:defRPr>
            </a:lvl2pPr>
            <a:lvl3pPr>
              <a:defRPr>
                <a:solidFill>
                  <a:schemeClr val="tx2"/>
                </a:solidFill>
                <a:latin typeface="+mn-lt"/>
              </a:defRPr>
            </a:lvl3pPr>
            <a:lvl4pPr>
              <a:defRPr>
                <a:solidFill>
                  <a:schemeClr val="tx2"/>
                </a:solidFill>
                <a:latin typeface="+mn-lt"/>
              </a:defRPr>
            </a:lvl4pPr>
            <a:lvl5pPr>
              <a:defRPr>
                <a:solidFill>
                  <a:schemeClr val="tx2"/>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946646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able Slide">
    <p:spTree>
      <p:nvGrpSpPr>
        <p:cNvPr id="1" name=""/>
        <p:cNvGrpSpPr/>
        <p:nvPr/>
      </p:nvGrpSpPr>
      <p:grpSpPr>
        <a:xfrm>
          <a:off x="0" y="0"/>
          <a:ext cx="0" cy="0"/>
          <a:chOff x="0" y="0"/>
          <a:chExt cx="0" cy="0"/>
        </a:xfrm>
      </p:grpSpPr>
      <p:sp>
        <p:nvSpPr>
          <p:cNvPr id="5" name="Text Placeholder 8">
            <a:extLst>
              <a:ext uri="{FF2B5EF4-FFF2-40B4-BE49-F238E27FC236}">
                <a16:creationId xmlns:a16="http://schemas.microsoft.com/office/drawing/2014/main" id="{A962D01A-3FC4-4C8B-A499-93A2B241509D}"/>
              </a:ext>
            </a:extLst>
          </p:cNvPr>
          <p:cNvSpPr>
            <a:spLocks noGrp="1"/>
          </p:cNvSpPr>
          <p:nvPr>
            <p:ph type="body" sz="quarter" idx="11" hasCustomPrompt="1"/>
          </p:nvPr>
        </p:nvSpPr>
        <p:spPr>
          <a:xfrm>
            <a:off x="952901" y="531559"/>
            <a:ext cx="9577137" cy="716473"/>
          </a:xfrm>
          <a:prstGeom prst="rect">
            <a:avLst/>
          </a:prstGeom>
        </p:spPr>
        <p:txBody>
          <a:bodyPr/>
          <a:lstStyle>
            <a:lvl1pPr marL="0" indent="0">
              <a:lnSpc>
                <a:spcPts val="4680"/>
              </a:lnSpc>
              <a:buFontTx/>
              <a:buNone/>
              <a:defRPr sz="3600" b="1" i="0">
                <a:solidFill>
                  <a:srgbClr val="FFFFFF"/>
                </a:solidFill>
                <a:latin typeface="+mn-lt"/>
                <a:cs typeface="Rubik" pitchFamily="2" charset="-79"/>
              </a:defRPr>
            </a:lvl1pPr>
            <a:lvl2pPr marL="457200" indent="0">
              <a:buFontTx/>
              <a:buNone/>
              <a:defRPr b="0" i="0">
                <a:latin typeface="Rubik" pitchFamily="2" charset="-79"/>
                <a:cs typeface="Rubik" pitchFamily="2" charset="-79"/>
              </a:defRPr>
            </a:lvl2pPr>
            <a:lvl3pPr marL="914400" indent="0">
              <a:buFontTx/>
              <a:buNone/>
              <a:defRPr b="0" i="0">
                <a:latin typeface="Rubik" pitchFamily="2" charset="-79"/>
                <a:cs typeface="Rubik" pitchFamily="2" charset="-79"/>
              </a:defRPr>
            </a:lvl3pPr>
            <a:lvl4pPr marL="1371600" indent="0">
              <a:buFontTx/>
              <a:buNone/>
              <a:defRPr b="0" i="0">
                <a:latin typeface="Rubik" pitchFamily="2" charset="-79"/>
                <a:cs typeface="Rubik" pitchFamily="2" charset="-79"/>
              </a:defRPr>
            </a:lvl4pPr>
            <a:lvl5pPr marL="1828800" indent="0">
              <a:buFontTx/>
              <a:buNone/>
              <a:defRPr b="0" i="0">
                <a:latin typeface="Rubik" pitchFamily="2" charset="-79"/>
                <a:cs typeface="Rubik" pitchFamily="2" charset="-79"/>
              </a:defRPr>
            </a:lvl5pPr>
          </a:lstStyle>
          <a:p>
            <a:pPr lvl="0"/>
            <a:r>
              <a:rPr lang="en-US" dirty="0"/>
              <a:t>Slide Header Here</a:t>
            </a:r>
          </a:p>
        </p:txBody>
      </p:sp>
      <p:sp>
        <p:nvSpPr>
          <p:cNvPr id="4" name="Table Placeholder 5">
            <a:extLst>
              <a:ext uri="{FF2B5EF4-FFF2-40B4-BE49-F238E27FC236}">
                <a16:creationId xmlns:a16="http://schemas.microsoft.com/office/drawing/2014/main" id="{298060F3-7707-4CFE-82D2-EFD151E067D9}"/>
              </a:ext>
            </a:extLst>
          </p:cNvPr>
          <p:cNvSpPr>
            <a:spLocks noGrp="1"/>
          </p:cNvSpPr>
          <p:nvPr>
            <p:ph type="tbl" sz="quarter" idx="12"/>
          </p:nvPr>
        </p:nvSpPr>
        <p:spPr>
          <a:xfrm>
            <a:off x="952500" y="1976438"/>
            <a:ext cx="9577388" cy="3584575"/>
          </a:xfrm>
          <a:prstGeom prst="rect">
            <a:avLst/>
          </a:prstGeom>
        </p:spPr>
        <p:txBody>
          <a:bodyPr/>
          <a:lstStyle>
            <a:lvl1pPr>
              <a:defRPr>
                <a:solidFill>
                  <a:schemeClr val="tx2"/>
                </a:solidFill>
                <a:latin typeface="+mn-lt"/>
              </a:defRPr>
            </a:lvl1pPr>
          </a:lstStyle>
          <a:p>
            <a:endParaRPr lang="en-US" dirty="0"/>
          </a:p>
        </p:txBody>
      </p:sp>
    </p:spTree>
    <p:extLst>
      <p:ext uri="{BB962C8B-B14F-4D97-AF65-F5344CB8AC3E}">
        <p14:creationId xmlns:p14="http://schemas.microsoft.com/office/powerpoint/2010/main" val="33933186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pening Slide Blue" type="blank">
  <p:cSld name="Opening Slide Blue">
    <p:spTree>
      <p:nvGrpSpPr>
        <p:cNvPr id="1" name="Shape 9"/>
        <p:cNvGrpSpPr/>
        <p:nvPr/>
      </p:nvGrpSpPr>
      <p:grpSpPr>
        <a:xfrm>
          <a:off x="0" y="0"/>
          <a:ext cx="0" cy="0"/>
          <a:chOff x="0" y="0"/>
          <a:chExt cx="0" cy="0"/>
        </a:xfrm>
      </p:grpSpPr>
      <p:pic>
        <p:nvPicPr>
          <p:cNvPr id="10" name="Google Shape;10;p26"/>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5345877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1_Title Slide Blue" type="title">
  <p:cSld name="1_Title Slide Blue">
    <p:bg>
      <p:bgPr>
        <a:solidFill>
          <a:schemeClr val="dk2"/>
        </a:solidFill>
        <a:effectLst/>
      </p:bgPr>
    </p:bg>
    <p:spTree>
      <p:nvGrpSpPr>
        <p:cNvPr id="1" name="Shape 186"/>
        <p:cNvGrpSpPr/>
        <p:nvPr/>
      </p:nvGrpSpPr>
      <p:grpSpPr>
        <a:xfrm>
          <a:off x="0" y="0"/>
          <a:ext cx="0" cy="0"/>
          <a:chOff x="0" y="0"/>
          <a:chExt cx="0" cy="0"/>
        </a:xfrm>
      </p:grpSpPr>
      <p:sp>
        <p:nvSpPr>
          <p:cNvPr id="187" name="Google Shape;187;p29"/>
          <p:cNvSpPr txBox="1">
            <a:spLocks noGrp="1"/>
          </p:cNvSpPr>
          <p:nvPr>
            <p:ph type="ctrTitle"/>
          </p:nvPr>
        </p:nvSpPr>
        <p:spPr>
          <a:xfrm>
            <a:off x="921834" y="1226634"/>
            <a:ext cx="9746166" cy="100361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800"/>
              <a:buFont typeface="Lucida Sans"/>
              <a:buNone/>
              <a:defRPr sz="48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dirty="0"/>
          </a:p>
        </p:txBody>
      </p:sp>
      <p:sp>
        <p:nvSpPr>
          <p:cNvPr id="188" name="Google Shape;188;p29"/>
          <p:cNvSpPr txBox="1">
            <a:spLocks noGrp="1"/>
          </p:cNvSpPr>
          <p:nvPr>
            <p:ph type="subTitle" idx="1"/>
          </p:nvPr>
        </p:nvSpPr>
        <p:spPr>
          <a:xfrm>
            <a:off x="921834" y="2925531"/>
            <a:ext cx="9144000"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3200"/>
              <a:buNone/>
              <a:defRPr sz="3200">
                <a:solidFill>
                  <a:schemeClr val="dk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r>
              <a:rPr lang="en-US"/>
              <a:t>Click to edit Master subtitle style</a:t>
            </a:r>
            <a:endParaRPr dirty="0"/>
          </a:p>
        </p:txBody>
      </p:sp>
      <p:pic>
        <p:nvPicPr>
          <p:cNvPr id="189" name="Google Shape;189;p29"/>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190" name="Google Shape;190;p29" descr="A black and white logo&#10;&#10;Description automatically generated"/>
          <p:cNvPicPr preferRelativeResize="0"/>
          <p:nvPr/>
        </p:nvPicPr>
        <p:blipFill rotWithShape="1">
          <a:blip r:embed="rId3">
            <a:alphaModFix/>
          </a:blip>
          <a:srcRect/>
          <a:stretch/>
        </p:blipFill>
        <p:spPr>
          <a:xfrm>
            <a:off x="8080732" y="4480560"/>
            <a:ext cx="4111268" cy="2387600"/>
          </a:xfrm>
          <a:prstGeom prst="rect">
            <a:avLst/>
          </a:prstGeom>
          <a:noFill/>
          <a:ln>
            <a:noFill/>
          </a:ln>
        </p:spPr>
      </p:pic>
    </p:spTree>
    <p:extLst>
      <p:ext uri="{BB962C8B-B14F-4D97-AF65-F5344CB8AC3E}">
        <p14:creationId xmlns:p14="http://schemas.microsoft.com/office/powerpoint/2010/main" val="22280834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1_Title Slide Blue Photo">
  <p:cSld name="1_Title Slide Blue Photo">
    <p:bg>
      <p:bgRef idx="1001">
        <a:schemeClr val="bg2"/>
      </p:bgRef>
    </p:bg>
    <p:spTree>
      <p:nvGrpSpPr>
        <p:cNvPr id="1" name="Shape 191"/>
        <p:cNvGrpSpPr/>
        <p:nvPr/>
      </p:nvGrpSpPr>
      <p:grpSpPr>
        <a:xfrm>
          <a:off x="0" y="0"/>
          <a:ext cx="0" cy="0"/>
          <a:chOff x="0" y="0"/>
          <a:chExt cx="0" cy="0"/>
        </a:xfrm>
      </p:grpSpPr>
      <p:sp>
        <p:nvSpPr>
          <p:cNvPr id="192" name="Google Shape;192;p31"/>
          <p:cNvSpPr txBox="1">
            <a:spLocks noGrp="1"/>
          </p:cNvSpPr>
          <p:nvPr>
            <p:ph type="ctrTitle"/>
          </p:nvPr>
        </p:nvSpPr>
        <p:spPr>
          <a:xfrm>
            <a:off x="921834" y="648824"/>
            <a:ext cx="6207512" cy="158142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800"/>
              <a:buFont typeface="Lucida Sans"/>
              <a:buNone/>
              <a:defRPr sz="48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93" name="Google Shape;193;p31"/>
          <p:cNvSpPr txBox="1">
            <a:spLocks noGrp="1"/>
          </p:cNvSpPr>
          <p:nvPr>
            <p:ph type="subTitle" idx="1"/>
          </p:nvPr>
        </p:nvSpPr>
        <p:spPr>
          <a:xfrm>
            <a:off x="921834" y="2925531"/>
            <a:ext cx="5426927"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3200"/>
              <a:buNone/>
              <a:defRPr sz="3200">
                <a:solidFill>
                  <a:schemeClr val="dk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r>
              <a:rPr lang="en-US"/>
              <a:t>Click to edit Master subtitle style</a:t>
            </a:r>
            <a:endParaRPr/>
          </a:p>
        </p:txBody>
      </p:sp>
      <p:sp>
        <p:nvSpPr>
          <p:cNvPr id="194" name="Google Shape;194;p31"/>
          <p:cNvSpPr>
            <a:spLocks noGrp="1"/>
          </p:cNvSpPr>
          <p:nvPr>
            <p:ph type="pic" idx="2"/>
          </p:nvPr>
        </p:nvSpPr>
        <p:spPr>
          <a:xfrm>
            <a:off x="7530790" y="0"/>
            <a:ext cx="4661210" cy="6858000"/>
          </a:xfrm>
          <a:prstGeom prst="rect">
            <a:avLst/>
          </a:prstGeom>
          <a:noFill/>
          <a:ln>
            <a:noFill/>
          </a:ln>
        </p:spPr>
      </p:sp>
      <p:pic>
        <p:nvPicPr>
          <p:cNvPr id="195" name="Google Shape;195;p31" descr="A black and white logo&#10;&#10;Description automatically generated"/>
          <p:cNvPicPr preferRelativeResize="0"/>
          <p:nvPr/>
        </p:nvPicPr>
        <p:blipFill rotWithShape="1">
          <a:blip r:embed="rId2">
            <a:alphaModFix/>
          </a:blip>
          <a:srcRect/>
          <a:stretch/>
        </p:blipFill>
        <p:spPr>
          <a:xfrm>
            <a:off x="3484838" y="4480560"/>
            <a:ext cx="4111268" cy="2387600"/>
          </a:xfrm>
          <a:prstGeom prst="rect">
            <a:avLst/>
          </a:prstGeom>
          <a:noFill/>
          <a:ln>
            <a:noFill/>
          </a:ln>
        </p:spPr>
      </p:pic>
    </p:spTree>
    <p:extLst>
      <p:ext uri="{BB962C8B-B14F-4D97-AF65-F5344CB8AC3E}">
        <p14:creationId xmlns:p14="http://schemas.microsoft.com/office/powerpoint/2010/main" val="2365609493"/>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1_Testimonial Slide">
  <p:cSld name="1_Testimonial Slide">
    <p:bg>
      <p:bgPr>
        <a:solidFill>
          <a:schemeClr val="dk2"/>
        </a:solidFill>
        <a:effectLst/>
      </p:bgPr>
    </p:bg>
    <p:spTree>
      <p:nvGrpSpPr>
        <p:cNvPr id="1" name="Shape 196"/>
        <p:cNvGrpSpPr/>
        <p:nvPr/>
      </p:nvGrpSpPr>
      <p:grpSpPr>
        <a:xfrm>
          <a:off x="0" y="0"/>
          <a:ext cx="0" cy="0"/>
          <a:chOff x="0" y="0"/>
          <a:chExt cx="0" cy="0"/>
        </a:xfrm>
      </p:grpSpPr>
      <p:sp>
        <p:nvSpPr>
          <p:cNvPr id="197" name="Google Shape;197;p35"/>
          <p:cNvSpPr txBox="1">
            <a:spLocks noGrp="1"/>
          </p:cNvSpPr>
          <p:nvPr>
            <p:ph type="title"/>
          </p:nvPr>
        </p:nvSpPr>
        <p:spPr>
          <a:xfrm>
            <a:off x="838200" y="1926290"/>
            <a:ext cx="8573429" cy="2274005"/>
          </a:xfrm>
          <a:prstGeom prst="rect">
            <a:avLst/>
          </a:prstGeom>
          <a:noFill/>
          <a:ln>
            <a:noFill/>
          </a:ln>
        </p:spPr>
        <p:txBody>
          <a:bodyPr spcFirstLastPara="1" wrap="square" lIns="91425" tIns="45700" rIns="91425" bIns="45700" anchor="t" anchorCtr="0">
            <a:noAutofit/>
          </a:bodyPr>
          <a:lstStyle>
            <a:lvl1pPr lvl="0" algn="l">
              <a:lnSpc>
                <a:spcPct val="150555"/>
              </a:lnSpc>
              <a:spcBef>
                <a:spcPts val="0"/>
              </a:spcBef>
              <a:spcAft>
                <a:spcPts val="0"/>
              </a:spcAft>
              <a:buClr>
                <a:schemeClr val="dk1"/>
              </a:buClr>
              <a:buSzPts val="3600"/>
              <a:buFont typeface="Lucida Sans"/>
              <a:buNone/>
              <a:defRPr sz="3600" b="0" i="0">
                <a:solidFill>
                  <a:schemeClr val="dk1"/>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98" name="Google Shape;198;p35"/>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
        <p:nvSpPr>
          <p:cNvPr id="199" name="Google Shape;199;p35"/>
          <p:cNvSpPr txBox="1">
            <a:spLocks noGrp="1"/>
          </p:cNvSpPr>
          <p:nvPr>
            <p:ph type="body" idx="1"/>
          </p:nvPr>
        </p:nvSpPr>
        <p:spPr>
          <a:xfrm>
            <a:off x="832622" y="4200295"/>
            <a:ext cx="8579008" cy="914400"/>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dk1"/>
              </a:buClr>
              <a:buSzPts val="2400"/>
              <a:buNone/>
              <a:defRPr sz="2400" b="1" i="0">
                <a:solidFill>
                  <a:schemeClr val="dk1"/>
                </a:solidFill>
                <a:latin typeface="Arial Narrow"/>
                <a:ea typeface="Arial Narrow"/>
                <a:cs typeface="Arial Narrow"/>
                <a:sym typeface="Arial Narrow"/>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pPr lvl="0"/>
            <a:r>
              <a:rPr lang="en-US"/>
              <a:t>Click to edit Master text styles</a:t>
            </a:r>
          </a:p>
        </p:txBody>
      </p:sp>
      <p:pic>
        <p:nvPicPr>
          <p:cNvPr id="200" name="Google Shape;200;p35"/>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201" name="Google Shape;201;p35" descr="A black and white logo&#10;&#10;Description automatically generated"/>
          <p:cNvPicPr preferRelativeResize="0"/>
          <p:nvPr/>
        </p:nvPicPr>
        <p:blipFill rotWithShape="1">
          <a:blip r:embed="rId3">
            <a:alphaModFix/>
          </a:blip>
          <a:srcRect/>
          <a:stretch/>
        </p:blipFill>
        <p:spPr>
          <a:xfrm>
            <a:off x="8080732" y="4480560"/>
            <a:ext cx="4111268" cy="2387600"/>
          </a:xfrm>
          <a:prstGeom prst="rect">
            <a:avLst/>
          </a:prstGeom>
          <a:noFill/>
          <a:ln>
            <a:noFill/>
          </a:ln>
        </p:spPr>
      </p:pic>
      <p:pic>
        <p:nvPicPr>
          <p:cNvPr id="202" name="Google Shape;202;p35" descr="A white quote marks on a black background&#10;&#10;Description automatically generated"/>
          <p:cNvPicPr preferRelativeResize="0"/>
          <p:nvPr/>
        </p:nvPicPr>
        <p:blipFill rotWithShape="1">
          <a:blip r:embed="rId4">
            <a:alphaModFix/>
          </a:blip>
          <a:srcRect/>
          <a:stretch/>
        </p:blipFill>
        <p:spPr>
          <a:xfrm>
            <a:off x="832621" y="283884"/>
            <a:ext cx="836522" cy="836522"/>
          </a:xfrm>
          <a:prstGeom prst="rect">
            <a:avLst/>
          </a:prstGeom>
          <a:noFill/>
          <a:ln>
            <a:noFill/>
          </a:ln>
        </p:spPr>
      </p:pic>
    </p:spTree>
    <p:extLst>
      <p:ext uri="{BB962C8B-B14F-4D97-AF65-F5344CB8AC3E}">
        <p14:creationId xmlns:p14="http://schemas.microsoft.com/office/powerpoint/2010/main" val="10254475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ontent Slide Blue Header" type="obj">
  <p:cSld name="Content Slide Blue Header">
    <p:spTree>
      <p:nvGrpSpPr>
        <p:cNvPr id="1" name="Shape 11"/>
        <p:cNvGrpSpPr/>
        <p:nvPr/>
      </p:nvGrpSpPr>
      <p:grpSpPr>
        <a:xfrm>
          <a:off x="0" y="0"/>
          <a:ext cx="0" cy="0"/>
          <a:chOff x="0" y="0"/>
          <a:chExt cx="0" cy="0"/>
        </a:xfrm>
      </p:grpSpPr>
      <p:pic>
        <p:nvPicPr>
          <p:cNvPr id="12" name="Google Shape;12;p32" descr="A blue and white rectangle with a yellow border&#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3" name="Google Shape;13;p32"/>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4" name="Google Shape;14;p3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15" name="Google Shape;15;p32"/>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Tree>
    <p:extLst>
      <p:ext uri="{BB962C8B-B14F-4D97-AF65-F5344CB8AC3E}">
        <p14:creationId xmlns:p14="http://schemas.microsoft.com/office/powerpoint/2010/main" val="1043438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estimonial Slide">
  <p:cSld name="1_Testimonial Slide">
    <p:bg>
      <p:bgPr>
        <a:solidFill>
          <a:schemeClr val="dk2"/>
        </a:solidFill>
        <a:effectLst/>
      </p:bgPr>
    </p:bg>
    <p:spTree>
      <p:nvGrpSpPr>
        <p:cNvPr id="1" name="Shape 196"/>
        <p:cNvGrpSpPr/>
        <p:nvPr/>
      </p:nvGrpSpPr>
      <p:grpSpPr>
        <a:xfrm>
          <a:off x="0" y="0"/>
          <a:ext cx="0" cy="0"/>
          <a:chOff x="0" y="0"/>
          <a:chExt cx="0" cy="0"/>
        </a:xfrm>
      </p:grpSpPr>
      <p:sp>
        <p:nvSpPr>
          <p:cNvPr id="197" name="Google Shape;197;p35"/>
          <p:cNvSpPr txBox="1">
            <a:spLocks noGrp="1"/>
          </p:cNvSpPr>
          <p:nvPr>
            <p:ph type="title"/>
          </p:nvPr>
        </p:nvSpPr>
        <p:spPr>
          <a:xfrm>
            <a:off x="838200" y="1926290"/>
            <a:ext cx="8573429" cy="2274005"/>
          </a:xfrm>
          <a:prstGeom prst="rect">
            <a:avLst/>
          </a:prstGeom>
          <a:noFill/>
          <a:ln>
            <a:noFill/>
          </a:ln>
        </p:spPr>
        <p:txBody>
          <a:bodyPr spcFirstLastPara="1" wrap="square" lIns="91425" tIns="45700" rIns="91425" bIns="45700" anchor="t" anchorCtr="0">
            <a:noAutofit/>
          </a:bodyPr>
          <a:lstStyle>
            <a:lvl1pPr lvl="0" algn="l">
              <a:lnSpc>
                <a:spcPct val="150555"/>
              </a:lnSpc>
              <a:spcBef>
                <a:spcPts val="0"/>
              </a:spcBef>
              <a:spcAft>
                <a:spcPts val="0"/>
              </a:spcAft>
              <a:buClr>
                <a:schemeClr val="dk1"/>
              </a:buClr>
              <a:buSzPts val="3600"/>
              <a:buFont typeface="Lucida Sans"/>
              <a:buNone/>
              <a:defRPr sz="3600" b="0" i="0">
                <a:solidFill>
                  <a:schemeClr val="dk1"/>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98" name="Google Shape;198;p35"/>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
        <p:nvSpPr>
          <p:cNvPr id="199" name="Google Shape;199;p35"/>
          <p:cNvSpPr txBox="1">
            <a:spLocks noGrp="1"/>
          </p:cNvSpPr>
          <p:nvPr>
            <p:ph type="body" idx="1"/>
          </p:nvPr>
        </p:nvSpPr>
        <p:spPr>
          <a:xfrm>
            <a:off x="832622" y="4200295"/>
            <a:ext cx="8579008" cy="914400"/>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dk1"/>
              </a:buClr>
              <a:buSzPts val="2400"/>
              <a:buNone/>
              <a:defRPr sz="2400" b="1" i="0">
                <a:solidFill>
                  <a:schemeClr val="dk1"/>
                </a:solidFill>
                <a:latin typeface="Arial Narrow"/>
                <a:ea typeface="Arial Narrow"/>
                <a:cs typeface="Arial Narrow"/>
                <a:sym typeface="Arial Narrow"/>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pPr lvl="0"/>
            <a:r>
              <a:rPr lang="en-US"/>
              <a:t>Click to edit Master text styles</a:t>
            </a:r>
          </a:p>
        </p:txBody>
      </p:sp>
      <p:pic>
        <p:nvPicPr>
          <p:cNvPr id="200" name="Google Shape;200;p35"/>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201" name="Google Shape;201;p35" descr="A black and white logo&#10;&#10;Description automatically generated"/>
          <p:cNvPicPr preferRelativeResize="0"/>
          <p:nvPr/>
        </p:nvPicPr>
        <p:blipFill rotWithShape="1">
          <a:blip r:embed="rId3">
            <a:alphaModFix/>
          </a:blip>
          <a:srcRect/>
          <a:stretch/>
        </p:blipFill>
        <p:spPr>
          <a:xfrm>
            <a:off x="8080732" y="4480560"/>
            <a:ext cx="4111268" cy="2387600"/>
          </a:xfrm>
          <a:prstGeom prst="rect">
            <a:avLst/>
          </a:prstGeom>
          <a:noFill/>
          <a:ln>
            <a:noFill/>
          </a:ln>
        </p:spPr>
      </p:pic>
      <p:pic>
        <p:nvPicPr>
          <p:cNvPr id="202" name="Google Shape;202;p35" descr="A white quote marks on a black background&#10;&#10;Description automatically generated"/>
          <p:cNvPicPr preferRelativeResize="0"/>
          <p:nvPr/>
        </p:nvPicPr>
        <p:blipFill rotWithShape="1">
          <a:blip r:embed="rId4">
            <a:alphaModFix/>
          </a:blip>
          <a:srcRect/>
          <a:stretch/>
        </p:blipFill>
        <p:spPr>
          <a:xfrm>
            <a:off x="832621" y="283884"/>
            <a:ext cx="836522" cy="836522"/>
          </a:xfrm>
          <a:prstGeom prst="rect">
            <a:avLst/>
          </a:prstGeom>
          <a:noFill/>
          <a:ln>
            <a:noFill/>
          </a:ln>
        </p:spPr>
      </p:pic>
    </p:spTree>
    <p:extLst>
      <p:ext uri="{BB962C8B-B14F-4D97-AF65-F5344CB8AC3E}">
        <p14:creationId xmlns:p14="http://schemas.microsoft.com/office/powerpoint/2010/main" val="5934334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ntent Slide Blue Header Photo">
  <p:cSld name="Content Slide Blue Header Photo">
    <p:spTree>
      <p:nvGrpSpPr>
        <p:cNvPr id="1" name="Shape 16"/>
        <p:cNvGrpSpPr/>
        <p:nvPr/>
      </p:nvGrpSpPr>
      <p:grpSpPr>
        <a:xfrm>
          <a:off x="0" y="0"/>
          <a:ext cx="0" cy="0"/>
          <a:chOff x="0" y="0"/>
          <a:chExt cx="0" cy="0"/>
        </a:xfrm>
      </p:grpSpPr>
      <p:pic>
        <p:nvPicPr>
          <p:cNvPr id="17" name="Google Shape;17;p33" descr="A blue and white rectangle with a yellow border&#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8" name="Google Shape;18;p33"/>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9" name="Google Shape;19;p33"/>
          <p:cNvSpPr txBox="1">
            <a:spLocks noGrp="1"/>
          </p:cNvSpPr>
          <p:nvPr>
            <p:ph type="body" idx="1"/>
          </p:nvPr>
        </p:nvSpPr>
        <p:spPr>
          <a:xfrm>
            <a:off x="838200" y="1825625"/>
            <a:ext cx="5681546"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20" name="Google Shape;20;p33"/>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
        <p:nvSpPr>
          <p:cNvPr id="21" name="Google Shape;21;p33"/>
          <p:cNvSpPr>
            <a:spLocks noGrp="1"/>
          </p:cNvSpPr>
          <p:nvPr>
            <p:ph type="pic" idx="2"/>
          </p:nvPr>
        </p:nvSpPr>
        <p:spPr>
          <a:xfrm>
            <a:off x="6832600" y="1828800"/>
            <a:ext cx="4521200" cy="3203575"/>
          </a:xfrm>
          <a:prstGeom prst="rect">
            <a:avLst/>
          </a:prstGeom>
          <a:noFill/>
          <a:ln>
            <a:noFill/>
          </a:ln>
        </p:spPr>
      </p:sp>
    </p:spTree>
    <p:extLst>
      <p:ext uri="{BB962C8B-B14F-4D97-AF65-F5344CB8AC3E}">
        <p14:creationId xmlns:p14="http://schemas.microsoft.com/office/powerpoint/2010/main" val="4600137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ontent Slide Gray">
  <p:cSld name="Content Slide Gray">
    <p:spTree>
      <p:nvGrpSpPr>
        <p:cNvPr id="1" name="Shape 22"/>
        <p:cNvGrpSpPr/>
        <p:nvPr/>
      </p:nvGrpSpPr>
      <p:grpSpPr>
        <a:xfrm>
          <a:off x="0" y="0"/>
          <a:ext cx="0" cy="0"/>
          <a:chOff x="0" y="0"/>
          <a:chExt cx="0" cy="0"/>
        </a:xfrm>
      </p:grpSpPr>
      <p:pic>
        <p:nvPicPr>
          <p:cNvPr id="23" name="Google Shape;23;p3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4" name="Google Shape;24;p36"/>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25" name="Google Shape;25;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800"/>
              <a:buNone/>
              <a:defRPr>
                <a:solidFill>
                  <a:schemeClr val="lt1"/>
                </a:solidFill>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26" name="Google Shape;26;p36"/>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Tree>
    <p:extLst>
      <p:ext uri="{BB962C8B-B14F-4D97-AF65-F5344CB8AC3E}">
        <p14:creationId xmlns:p14="http://schemas.microsoft.com/office/powerpoint/2010/main" val="24633439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ntent Slide Gray Header">
  <p:cSld name="Content Slide Gray Header">
    <p:spTree>
      <p:nvGrpSpPr>
        <p:cNvPr id="1" name="Shape 27"/>
        <p:cNvGrpSpPr/>
        <p:nvPr/>
      </p:nvGrpSpPr>
      <p:grpSpPr>
        <a:xfrm>
          <a:off x="0" y="0"/>
          <a:ext cx="0" cy="0"/>
          <a:chOff x="0" y="0"/>
          <a:chExt cx="0" cy="0"/>
        </a:xfrm>
      </p:grpSpPr>
      <p:pic>
        <p:nvPicPr>
          <p:cNvPr id="28" name="Google Shape;28;p3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9" name="Google Shape;29;p37"/>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30" name="Google Shape;30;p3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lt1"/>
              </a:buClr>
              <a:buSzPts val="2800"/>
              <a:buChar char="•"/>
              <a:defRPr>
                <a:solidFill>
                  <a:schemeClr val="lt1"/>
                </a:solidFill>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31" name="Google Shape;31;p37"/>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Tree>
    <p:extLst>
      <p:ext uri="{BB962C8B-B14F-4D97-AF65-F5344CB8AC3E}">
        <p14:creationId xmlns:p14="http://schemas.microsoft.com/office/powerpoint/2010/main" val="17279695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Program Slide" type="titleOnly">
  <p:cSld name="Program Slide">
    <p:spTree>
      <p:nvGrpSpPr>
        <p:cNvPr id="1" name="Shape 32"/>
        <p:cNvGrpSpPr/>
        <p:nvPr/>
      </p:nvGrpSpPr>
      <p:grpSpPr>
        <a:xfrm>
          <a:off x="0" y="0"/>
          <a:ext cx="0" cy="0"/>
          <a:chOff x="0" y="0"/>
          <a:chExt cx="0" cy="0"/>
        </a:xfrm>
      </p:grpSpPr>
      <p:pic>
        <p:nvPicPr>
          <p:cNvPr id="33" name="Google Shape;33;p38"/>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4" name="Google Shape;34;p38"/>
          <p:cNvSpPr txBox="1">
            <a:spLocks noGrp="1"/>
          </p:cNvSpPr>
          <p:nvPr>
            <p:ph type="title"/>
          </p:nvPr>
        </p:nvSpPr>
        <p:spPr>
          <a:xfrm>
            <a:off x="546410" y="4259766"/>
            <a:ext cx="11099180" cy="832625"/>
          </a:xfrm>
          <a:prstGeom prst="rect">
            <a:avLst/>
          </a:prstGeom>
          <a:noFill/>
          <a:ln>
            <a:noFill/>
          </a:ln>
        </p:spPr>
        <p:txBody>
          <a:bodyPr spcFirstLastPara="1" wrap="square" lIns="91425" tIns="45700" rIns="91425" bIns="45700" anchor="t" anchorCtr="0">
            <a:noAutofit/>
          </a:bodyPr>
          <a:lstStyle>
            <a:lvl1pPr lvl="0" algn="ctr">
              <a:lnSpc>
                <a:spcPct val="140000"/>
              </a:lnSpc>
              <a:spcBef>
                <a:spcPts val="0"/>
              </a:spcBef>
              <a:spcAft>
                <a:spcPts val="0"/>
              </a:spcAft>
              <a:buClr>
                <a:schemeClr val="accent2"/>
              </a:buClr>
              <a:buSzPts val="2000"/>
              <a:buFont typeface="Lucida Sans"/>
              <a:buNone/>
              <a:defRPr sz="2000" b="0" i="0">
                <a:solidFill>
                  <a:schemeClr val="accent2"/>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35" name="Google Shape;35;p38"/>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pic>
        <p:nvPicPr>
          <p:cNvPr id="36" name="Google Shape;36;p38"/>
          <p:cNvPicPr preferRelativeResize="0"/>
          <p:nvPr/>
        </p:nvPicPr>
        <p:blipFill rotWithShape="1">
          <a:blip r:embed="rId3">
            <a:alphaModFix/>
          </a:blip>
          <a:srcRect/>
          <a:stretch/>
        </p:blipFill>
        <p:spPr>
          <a:xfrm>
            <a:off x="3606800" y="226556"/>
            <a:ext cx="4978400" cy="3802944"/>
          </a:xfrm>
          <a:prstGeom prst="rect">
            <a:avLst/>
          </a:prstGeom>
          <a:noFill/>
          <a:ln>
            <a:noFill/>
          </a:ln>
        </p:spPr>
      </p:pic>
    </p:spTree>
    <p:extLst>
      <p:ext uri="{BB962C8B-B14F-4D97-AF65-F5344CB8AC3E}">
        <p14:creationId xmlns:p14="http://schemas.microsoft.com/office/powerpoint/2010/main" val="19545925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Program Slide Content">
  <p:cSld name="Program Slide Content">
    <p:spTree>
      <p:nvGrpSpPr>
        <p:cNvPr id="1" name="Shape 37"/>
        <p:cNvGrpSpPr/>
        <p:nvPr/>
      </p:nvGrpSpPr>
      <p:grpSpPr>
        <a:xfrm>
          <a:off x="0" y="0"/>
          <a:ext cx="0" cy="0"/>
          <a:chOff x="0" y="0"/>
          <a:chExt cx="0" cy="0"/>
        </a:xfrm>
      </p:grpSpPr>
      <p:pic>
        <p:nvPicPr>
          <p:cNvPr id="38" name="Google Shape;38;p39"/>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9" name="Google Shape;39;p39"/>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40" name="Google Shape;40;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a:solidFill>
                  <a:schemeClr val="accent2"/>
                </a:solidFill>
              </a:defRPr>
            </a:lvl1pPr>
            <a:lvl2pPr marL="914400" lvl="1" indent="-381000" algn="l">
              <a:lnSpc>
                <a:spcPct val="90000"/>
              </a:lnSpc>
              <a:spcBef>
                <a:spcPts val="500"/>
              </a:spcBef>
              <a:spcAft>
                <a:spcPts val="0"/>
              </a:spcAft>
              <a:buClr>
                <a:schemeClr val="accent2"/>
              </a:buClr>
              <a:buSzPts val="2400"/>
              <a:buChar char="•"/>
              <a:defRPr>
                <a:solidFill>
                  <a:schemeClr val="accent2"/>
                </a:solidFill>
              </a:defRPr>
            </a:lvl2pPr>
            <a:lvl3pPr marL="1371600" lvl="2" indent="-355600" algn="l">
              <a:lnSpc>
                <a:spcPct val="90000"/>
              </a:lnSpc>
              <a:spcBef>
                <a:spcPts val="500"/>
              </a:spcBef>
              <a:spcAft>
                <a:spcPts val="0"/>
              </a:spcAft>
              <a:buClr>
                <a:schemeClr val="accent2"/>
              </a:buClr>
              <a:buSzPts val="2000"/>
              <a:buChar char="•"/>
              <a:defRPr>
                <a:solidFill>
                  <a:schemeClr val="accent2"/>
                </a:solidFill>
              </a:defRPr>
            </a:lvl3pPr>
            <a:lvl4pPr marL="1828800" lvl="3" indent="-342900" algn="l">
              <a:lnSpc>
                <a:spcPct val="90000"/>
              </a:lnSpc>
              <a:spcBef>
                <a:spcPts val="500"/>
              </a:spcBef>
              <a:spcAft>
                <a:spcPts val="0"/>
              </a:spcAft>
              <a:buClr>
                <a:schemeClr val="accent2"/>
              </a:buClr>
              <a:buSzPts val="1800"/>
              <a:buChar char="•"/>
              <a:defRPr>
                <a:solidFill>
                  <a:schemeClr val="accent2"/>
                </a:solidFill>
              </a:defRPr>
            </a:lvl4pPr>
            <a:lvl5pPr marL="2286000" lvl="4" indent="-342900" algn="l">
              <a:lnSpc>
                <a:spcPct val="90000"/>
              </a:lnSpc>
              <a:spcBef>
                <a:spcPts val="500"/>
              </a:spcBef>
              <a:spcAft>
                <a:spcPts val="0"/>
              </a:spcAft>
              <a:buClr>
                <a:schemeClr val="accent2"/>
              </a:buClr>
              <a:buSzPts val="1800"/>
              <a:buChar char="•"/>
              <a:defRPr>
                <a:solidFill>
                  <a:schemeClr val="accent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1" name="Google Shape;41;p39"/>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pic>
        <p:nvPicPr>
          <p:cNvPr id="42" name="Google Shape;42;p39" descr="A white logo with black background&#10;&#10;Description automatically generated"/>
          <p:cNvPicPr preferRelativeResize="0"/>
          <p:nvPr/>
        </p:nvPicPr>
        <p:blipFill rotWithShape="1">
          <a:blip r:embed="rId3">
            <a:alphaModFix/>
          </a:blip>
          <a:srcRect/>
          <a:stretch/>
        </p:blipFill>
        <p:spPr>
          <a:xfrm>
            <a:off x="10096621" y="14868"/>
            <a:ext cx="1713449" cy="1311313"/>
          </a:xfrm>
          <a:prstGeom prst="rect">
            <a:avLst/>
          </a:prstGeom>
          <a:noFill/>
          <a:ln>
            <a:noFill/>
          </a:ln>
        </p:spPr>
      </p:pic>
    </p:spTree>
    <p:extLst>
      <p:ext uri="{BB962C8B-B14F-4D97-AF65-F5344CB8AC3E}">
        <p14:creationId xmlns:p14="http://schemas.microsoft.com/office/powerpoint/2010/main" val="15217787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Program Slide Content Photo">
  <p:cSld name="Program Slide Content Photo">
    <p:spTree>
      <p:nvGrpSpPr>
        <p:cNvPr id="1" name="Shape 43"/>
        <p:cNvGrpSpPr/>
        <p:nvPr/>
      </p:nvGrpSpPr>
      <p:grpSpPr>
        <a:xfrm>
          <a:off x="0" y="0"/>
          <a:ext cx="0" cy="0"/>
          <a:chOff x="0" y="0"/>
          <a:chExt cx="0" cy="0"/>
        </a:xfrm>
      </p:grpSpPr>
      <p:pic>
        <p:nvPicPr>
          <p:cNvPr id="44" name="Google Shape;44;p40"/>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5" name="Google Shape;45;p40"/>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46" name="Google Shape;46;p40"/>
          <p:cNvSpPr txBox="1">
            <a:spLocks noGrp="1"/>
          </p:cNvSpPr>
          <p:nvPr>
            <p:ph type="body" idx="1"/>
          </p:nvPr>
        </p:nvSpPr>
        <p:spPr>
          <a:xfrm>
            <a:off x="838200" y="1825625"/>
            <a:ext cx="5681546"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a:solidFill>
                  <a:schemeClr val="accent2"/>
                </a:solidFill>
              </a:defRPr>
            </a:lvl1pPr>
            <a:lvl2pPr marL="914400" lvl="1" indent="-381000" algn="l">
              <a:lnSpc>
                <a:spcPct val="90000"/>
              </a:lnSpc>
              <a:spcBef>
                <a:spcPts val="500"/>
              </a:spcBef>
              <a:spcAft>
                <a:spcPts val="0"/>
              </a:spcAft>
              <a:buClr>
                <a:schemeClr val="accent2"/>
              </a:buClr>
              <a:buSzPts val="2400"/>
              <a:buChar char="•"/>
              <a:defRPr>
                <a:solidFill>
                  <a:schemeClr val="accent2"/>
                </a:solidFill>
              </a:defRPr>
            </a:lvl2pPr>
            <a:lvl3pPr marL="1371600" lvl="2" indent="-355600" algn="l">
              <a:lnSpc>
                <a:spcPct val="90000"/>
              </a:lnSpc>
              <a:spcBef>
                <a:spcPts val="500"/>
              </a:spcBef>
              <a:spcAft>
                <a:spcPts val="0"/>
              </a:spcAft>
              <a:buClr>
                <a:schemeClr val="accent2"/>
              </a:buClr>
              <a:buSzPts val="2000"/>
              <a:buChar char="•"/>
              <a:defRPr>
                <a:solidFill>
                  <a:schemeClr val="accent2"/>
                </a:solidFill>
              </a:defRPr>
            </a:lvl3pPr>
            <a:lvl4pPr marL="1828800" lvl="3" indent="-342900" algn="l">
              <a:lnSpc>
                <a:spcPct val="90000"/>
              </a:lnSpc>
              <a:spcBef>
                <a:spcPts val="500"/>
              </a:spcBef>
              <a:spcAft>
                <a:spcPts val="0"/>
              </a:spcAft>
              <a:buClr>
                <a:schemeClr val="accent2"/>
              </a:buClr>
              <a:buSzPts val="1800"/>
              <a:buChar char="•"/>
              <a:defRPr>
                <a:solidFill>
                  <a:schemeClr val="accent2"/>
                </a:solidFill>
              </a:defRPr>
            </a:lvl4pPr>
            <a:lvl5pPr marL="2286000" lvl="4" indent="-342900" algn="l">
              <a:lnSpc>
                <a:spcPct val="90000"/>
              </a:lnSpc>
              <a:spcBef>
                <a:spcPts val="500"/>
              </a:spcBef>
              <a:spcAft>
                <a:spcPts val="0"/>
              </a:spcAft>
              <a:buClr>
                <a:schemeClr val="accent2"/>
              </a:buClr>
              <a:buSzPts val="1800"/>
              <a:buChar char="•"/>
              <a:defRPr>
                <a:solidFill>
                  <a:schemeClr val="accent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7" name="Google Shape;47;p40"/>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
        <p:nvSpPr>
          <p:cNvPr id="48" name="Google Shape;48;p40"/>
          <p:cNvSpPr>
            <a:spLocks noGrp="1"/>
          </p:cNvSpPr>
          <p:nvPr>
            <p:ph type="pic" idx="2"/>
          </p:nvPr>
        </p:nvSpPr>
        <p:spPr>
          <a:xfrm>
            <a:off x="6832600" y="1828800"/>
            <a:ext cx="4521200" cy="3203575"/>
          </a:xfrm>
          <a:prstGeom prst="rect">
            <a:avLst/>
          </a:prstGeom>
          <a:noFill/>
          <a:ln>
            <a:noFill/>
          </a:ln>
        </p:spPr>
      </p:sp>
      <p:pic>
        <p:nvPicPr>
          <p:cNvPr id="49" name="Google Shape;49;p40" descr="A white logo with black background&#10;&#10;Description automatically generated"/>
          <p:cNvPicPr preferRelativeResize="0"/>
          <p:nvPr/>
        </p:nvPicPr>
        <p:blipFill rotWithShape="1">
          <a:blip r:embed="rId3">
            <a:alphaModFix/>
          </a:blip>
          <a:srcRect/>
          <a:stretch/>
        </p:blipFill>
        <p:spPr>
          <a:xfrm>
            <a:off x="10096621" y="14868"/>
            <a:ext cx="1713449" cy="1311313"/>
          </a:xfrm>
          <a:prstGeom prst="rect">
            <a:avLst/>
          </a:prstGeom>
          <a:noFill/>
          <a:ln>
            <a:noFill/>
          </a:ln>
        </p:spPr>
      </p:pic>
    </p:spTree>
    <p:extLst>
      <p:ext uri="{BB962C8B-B14F-4D97-AF65-F5344CB8AC3E}">
        <p14:creationId xmlns:p14="http://schemas.microsoft.com/office/powerpoint/2010/main" val="31114899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hank You Slide Blue" type="title">
  <p:cSld name="Thank You Slide Blue">
    <p:bg>
      <p:bgRef idx="1001">
        <a:schemeClr val="bg2"/>
      </p:bgRef>
    </p:bg>
    <p:spTree>
      <p:nvGrpSpPr>
        <p:cNvPr id="1" name="Shape 50"/>
        <p:cNvGrpSpPr/>
        <p:nvPr/>
      </p:nvGrpSpPr>
      <p:grpSpPr>
        <a:xfrm>
          <a:off x="0" y="0"/>
          <a:ext cx="0" cy="0"/>
          <a:chOff x="0" y="0"/>
          <a:chExt cx="0" cy="0"/>
        </a:xfrm>
      </p:grpSpPr>
      <p:sp>
        <p:nvSpPr>
          <p:cNvPr id="52" name="Google Shape;52;p41"/>
          <p:cNvSpPr txBox="1">
            <a:spLocks noGrp="1"/>
          </p:cNvSpPr>
          <p:nvPr>
            <p:ph type="ctrTitle"/>
          </p:nvPr>
        </p:nvSpPr>
        <p:spPr>
          <a:xfrm>
            <a:off x="921834" y="1226634"/>
            <a:ext cx="9746166" cy="100361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800"/>
              <a:buFont typeface="Lucida Sans"/>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dirty="0"/>
          </a:p>
        </p:txBody>
      </p:sp>
      <p:pic>
        <p:nvPicPr>
          <p:cNvPr id="2" name="Google Shape;189;p29">
            <a:extLst>
              <a:ext uri="{FF2B5EF4-FFF2-40B4-BE49-F238E27FC236}">
                <a16:creationId xmlns:a16="http://schemas.microsoft.com/office/drawing/2014/main" id="{894CAF16-BA05-ABF0-5AAA-AF79E24EAD93}"/>
              </a:ext>
            </a:extLst>
          </p:cNvPr>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3" name="Google Shape;190;p29" descr="A black and white logo&#10;&#10;Description automatically generated">
            <a:extLst>
              <a:ext uri="{FF2B5EF4-FFF2-40B4-BE49-F238E27FC236}">
                <a16:creationId xmlns:a16="http://schemas.microsoft.com/office/drawing/2014/main" id="{CC5FEBAF-22FB-1AB4-B19D-AAFA88405C59}"/>
              </a:ext>
            </a:extLst>
          </p:cNvPr>
          <p:cNvPicPr preferRelativeResize="0"/>
          <p:nvPr/>
        </p:nvPicPr>
        <p:blipFill rotWithShape="1">
          <a:blip r:embed="rId3">
            <a:alphaModFix/>
          </a:blip>
          <a:srcRect/>
          <a:stretch/>
        </p:blipFill>
        <p:spPr>
          <a:xfrm>
            <a:off x="8080732" y="4480560"/>
            <a:ext cx="4111268" cy="2387600"/>
          </a:xfrm>
          <a:prstGeom prst="rect">
            <a:avLst/>
          </a:prstGeom>
          <a:noFill/>
          <a:ln>
            <a:noFill/>
          </a:ln>
        </p:spPr>
      </p:pic>
      <p:sp>
        <p:nvSpPr>
          <p:cNvPr id="53" name="Google Shape;53;p41"/>
          <p:cNvSpPr txBox="1">
            <a:spLocks noGrp="1"/>
          </p:cNvSpPr>
          <p:nvPr>
            <p:ph type="subTitle" idx="1"/>
          </p:nvPr>
        </p:nvSpPr>
        <p:spPr>
          <a:xfrm>
            <a:off x="921834" y="5772248"/>
            <a:ext cx="6436498" cy="956356"/>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400"/>
              <a:buNone/>
              <a:defRPr sz="2400" b="1" i="0">
                <a:solidFill>
                  <a:schemeClr val="lt1"/>
                </a:solidFill>
                <a:latin typeface="Arial Narrow"/>
                <a:ea typeface="Arial Narrow"/>
                <a:cs typeface="Arial Narrow"/>
                <a:sym typeface="Arial Narrow"/>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dirty="0"/>
          </a:p>
        </p:txBody>
      </p:sp>
    </p:spTree>
    <p:extLst>
      <p:ext uri="{BB962C8B-B14F-4D97-AF65-F5344CB8AC3E}">
        <p14:creationId xmlns:p14="http://schemas.microsoft.com/office/powerpoint/2010/main" val="2643606369"/>
      </p:ext>
    </p:extLst>
  </p:cSld>
  <p:clrMapOvr>
    <a:overrideClrMapping bg1="dk1" tx1="lt1" bg2="dk2" tx2="lt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Questions Slide Blue">
  <p:cSld name="Questions Slide Blue">
    <p:bg>
      <p:bgRef idx="1001">
        <a:schemeClr val="bg2"/>
      </p:bgRef>
    </p:bg>
    <p:spTree>
      <p:nvGrpSpPr>
        <p:cNvPr id="1" name="Shape 54"/>
        <p:cNvGrpSpPr/>
        <p:nvPr/>
      </p:nvGrpSpPr>
      <p:grpSpPr>
        <a:xfrm>
          <a:off x="0" y="0"/>
          <a:ext cx="0" cy="0"/>
          <a:chOff x="0" y="0"/>
          <a:chExt cx="0" cy="0"/>
        </a:xfrm>
      </p:grpSpPr>
      <p:sp>
        <p:nvSpPr>
          <p:cNvPr id="56" name="Google Shape;56;p42"/>
          <p:cNvSpPr txBox="1">
            <a:spLocks noGrp="1"/>
          </p:cNvSpPr>
          <p:nvPr>
            <p:ph type="ctrTitle"/>
          </p:nvPr>
        </p:nvSpPr>
        <p:spPr>
          <a:xfrm>
            <a:off x="921834" y="1226634"/>
            <a:ext cx="9746166" cy="100361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800"/>
              <a:buFont typeface="Lucida Sans"/>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pic>
        <p:nvPicPr>
          <p:cNvPr id="2" name="Google Shape;189;p29">
            <a:extLst>
              <a:ext uri="{FF2B5EF4-FFF2-40B4-BE49-F238E27FC236}">
                <a16:creationId xmlns:a16="http://schemas.microsoft.com/office/drawing/2014/main" id="{2BEA9544-A035-D783-1501-8FA78E7AD710}"/>
              </a:ext>
            </a:extLst>
          </p:cNvPr>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3" name="Google Shape;190;p29" descr="A black and white logo&#10;&#10;Description automatically generated">
            <a:extLst>
              <a:ext uri="{FF2B5EF4-FFF2-40B4-BE49-F238E27FC236}">
                <a16:creationId xmlns:a16="http://schemas.microsoft.com/office/drawing/2014/main" id="{123AB86D-A789-6942-2ABC-A732F1F1E2AA}"/>
              </a:ext>
            </a:extLst>
          </p:cNvPr>
          <p:cNvPicPr preferRelativeResize="0"/>
          <p:nvPr/>
        </p:nvPicPr>
        <p:blipFill rotWithShape="1">
          <a:blip r:embed="rId3">
            <a:alphaModFix/>
          </a:blip>
          <a:srcRect/>
          <a:stretch/>
        </p:blipFill>
        <p:spPr>
          <a:xfrm>
            <a:off x="8080732" y="4480560"/>
            <a:ext cx="4111268" cy="2387600"/>
          </a:xfrm>
          <a:prstGeom prst="rect">
            <a:avLst/>
          </a:prstGeom>
          <a:noFill/>
          <a:ln>
            <a:noFill/>
          </a:ln>
        </p:spPr>
      </p:pic>
    </p:spTree>
    <p:extLst>
      <p:ext uri="{BB962C8B-B14F-4D97-AF65-F5344CB8AC3E}">
        <p14:creationId xmlns:p14="http://schemas.microsoft.com/office/powerpoint/2010/main" val="2926504788"/>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Research Slide Photo">
  <p:cSld name="Research Slide Photo">
    <p:spTree>
      <p:nvGrpSpPr>
        <p:cNvPr id="1" name="Shape 57"/>
        <p:cNvGrpSpPr/>
        <p:nvPr/>
      </p:nvGrpSpPr>
      <p:grpSpPr>
        <a:xfrm>
          <a:off x="0" y="0"/>
          <a:ext cx="0" cy="0"/>
          <a:chOff x="0" y="0"/>
          <a:chExt cx="0" cy="0"/>
        </a:xfrm>
      </p:grpSpPr>
      <p:pic>
        <p:nvPicPr>
          <p:cNvPr id="58" name="Google Shape;58;p43" descr="A close-up of a landscape&#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10059127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onsulting Slide Photo">
  <p:cSld name="Consulting Slide Photo">
    <p:spTree>
      <p:nvGrpSpPr>
        <p:cNvPr id="1" name="Shape 59"/>
        <p:cNvGrpSpPr/>
        <p:nvPr/>
      </p:nvGrpSpPr>
      <p:grpSpPr>
        <a:xfrm>
          <a:off x="0" y="0"/>
          <a:ext cx="0" cy="0"/>
          <a:chOff x="0" y="0"/>
          <a:chExt cx="0" cy="0"/>
        </a:xfrm>
      </p:grpSpPr>
      <p:pic>
        <p:nvPicPr>
          <p:cNvPr id="60" name="Google Shape;60;p44"/>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4214898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Slide Blue Header" type="obj">
  <p:cSld name="Content Slide Blue Header">
    <p:spTree>
      <p:nvGrpSpPr>
        <p:cNvPr id="1" name="Shape 11"/>
        <p:cNvGrpSpPr/>
        <p:nvPr/>
      </p:nvGrpSpPr>
      <p:grpSpPr>
        <a:xfrm>
          <a:off x="0" y="0"/>
          <a:ext cx="0" cy="0"/>
          <a:chOff x="0" y="0"/>
          <a:chExt cx="0" cy="0"/>
        </a:xfrm>
      </p:grpSpPr>
      <p:pic>
        <p:nvPicPr>
          <p:cNvPr id="12" name="Google Shape;12;p32" descr="A blue and white rectangle with a yellow border&#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3" name="Google Shape;13;p32"/>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4" name="Google Shape;14;p3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15" name="Google Shape;15;p32"/>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Tree>
    <p:extLst>
      <p:ext uri="{BB962C8B-B14F-4D97-AF65-F5344CB8AC3E}">
        <p14:creationId xmlns:p14="http://schemas.microsoft.com/office/powerpoint/2010/main" val="13927109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Flight Testing Slide Photo">
  <p:cSld name="Flight Testing Slide Photo">
    <p:spTree>
      <p:nvGrpSpPr>
        <p:cNvPr id="1" name="Shape 61"/>
        <p:cNvGrpSpPr/>
        <p:nvPr/>
      </p:nvGrpSpPr>
      <p:grpSpPr>
        <a:xfrm>
          <a:off x="0" y="0"/>
          <a:ext cx="0" cy="0"/>
          <a:chOff x="0" y="0"/>
          <a:chExt cx="0" cy="0"/>
        </a:xfrm>
      </p:grpSpPr>
      <p:pic>
        <p:nvPicPr>
          <p:cNvPr id="62" name="Google Shape;62;p45"/>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2633359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Facilities Assets Slide Photo">
  <p:cSld name="Facilities Assets Slide Photo">
    <p:spTree>
      <p:nvGrpSpPr>
        <p:cNvPr id="1" name="Shape 63"/>
        <p:cNvGrpSpPr/>
        <p:nvPr/>
      </p:nvGrpSpPr>
      <p:grpSpPr>
        <a:xfrm>
          <a:off x="0" y="0"/>
          <a:ext cx="0" cy="0"/>
          <a:chOff x="0" y="0"/>
          <a:chExt cx="0" cy="0"/>
        </a:xfrm>
      </p:grpSpPr>
      <p:pic>
        <p:nvPicPr>
          <p:cNvPr id="64" name="Google Shape;64;p46"/>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26048978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apabilities Slide Photo">
  <p:cSld name="Capabilities Slide Photo">
    <p:spTree>
      <p:nvGrpSpPr>
        <p:cNvPr id="1" name="Shape 65"/>
        <p:cNvGrpSpPr/>
        <p:nvPr/>
      </p:nvGrpSpPr>
      <p:grpSpPr>
        <a:xfrm>
          <a:off x="0" y="0"/>
          <a:ext cx="0" cy="0"/>
          <a:chOff x="0" y="0"/>
          <a:chExt cx="0" cy="0"/>
        </a:xfrm>
      </p:grpSpPr>
      <p:pic>
        <p:nvPicPr>
          <p:cNvPr id="66" name="Google Shape;66;p47"/>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24513312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Research Slide Blue">
  <p:cSld name="Research Slide Blue">
    <p:spTree>
      <p:nvGrpSpPr>
        <p:cNvPr id="1" name="Shape 67"/>
        <p:cNvGrpSpPr/>
        <p:nvPr/>
      </p:nvGrpSpPr>
      <p:grpSpPr>
        <a:xfrm>
          <a:off x="0" y="0"/>
          <a:ext cx="0" cy="0"/>
          <a:chOff x="0" y="0"/>
          <a:chExt cx="0" cy="0"/>
        </a:xfrm>
      </p:grpSpPr>
      <p:pic>
        <p:nvPicPr>
          <p:cNvPr id="68" name="Google Shape;68;p48"/>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3380377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onsulting Slide Blue">
  <p:cSld name="Consulting Slide Blue">
    <p:spTree>
      <p:nvGrpSpPr>
        <p:cNvPr id="1" name="Shape 69"/>
        <p:cNvGrpSpPr/>
        <p:nvPr/>
      </p:nvGrpSpPr>
      <p:grpSpPr>
        <a:xfrm>
          <a:off x="0" y="0"/>
          <a:ext cx="0" cy="0"/>
          <a:chOff x="0" y="0"/>
          <a:chExt cx="0" cy="0"/>
        </a:xfrm>
      </p:grpSpPr>
      <p:pic>
        <p:nvPicPr>
          <p:cNvPr id="70" name="Google Shape;70;p49"/>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41617984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Flight Testing Slide Blue">
  <p:cSld name="Flight Testing Slide Blue">
    <p:spTree>
      <p:nvGrpSpPr>
        <p:cNvPr id="1" name="Shape 71"/>
        <p:cNvGrpSpPr/>
        <p:nvPr/>
      </p:nvGrpSpPr>
      <p:grpSpPr>
        <a:xfrm>
          <a:off x="0" y="0"/>
          <a:ext cx="0" cy="0"/>
          <a:chOff x="0" y="0"/>
          <a:chExt cx="0" cy="0"/>
        </a:xfrm>
      </p:grpSpPr>
      <p:pic>
        <p:nvPicPr>
          <p:cNvPr id="72" name="Google Shape;72;p50"/>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16764229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Facilities Assets Slide Blue">
  <p:cSld name="Facilities Assets Slide Blue">
    <p:spTree>
      <p:nvGrpSpPr>
        <p:cNvPr id="1" name="Shape 73"/>
        <p:cNvGrpSpPr/>
        <p:nvPr/>
      </p:nvGrpSpPr>
      <p:grpSpPr>
        <a:xfrm>
          <a:off x="0" y="0"/>
          <a:ext cx="0" cy="0"/>
          <a:chOff x="0" y="0"/>
          <a:chExt cx="0" cy="0"/>
        </a:xfrm>
      </p:grpSpPr>
      <p:pic>
        <p:nvPicPr>
          <p:cNvPr id="74" name="Google Shape;74;p51"/>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7543802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apabilities Slide Blue">
  <p:cSld name="Capabilities Slide Blue">
    <p:spTree>
      <p:nvGrpSpPr>
        <p:cNvPr id="1" name="Shape 75"/>
        <p:cNvGrpSpPr/>
        <p:nvPr/>
      </p:nvGrpSpPr>
      <p:grpSpPr>
        <a:xfrm>
          <a:off x="0" y="0"/>
          <a:ext cx="0" cy="0"/>
          <a:chOff x="0" y="0"/>
          <a:chExt cx="0" cy="0"/>
        </a:xfrm>
      </p:grpSpPr>
      <p:pic>
        <p:nvPicPr>
          <p:cNvPr id="76" name="Google Shape;76;p52"/>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235309137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elebrating 10 Years Slide">
  <p:cSld name="Celebrating 10 Years Slide">
    <p:spTree>
      <p:nvGrpSpPr>
        <p:cNvPr id="1" name="Shape 77"/>
        <p:cNvGrpSpPr/>
        <p:nvPr/>
      </p:nvGrpSpPr>
      <p:grpSpPr>
        <a:xfrm>
          <a:off x="0" y="0"/>
          <a:ext cx="0" cy="0"/>
          <a:chOff x="0" y="0"/>
          <a:chExt cx="0" cy="0"/>
        </a:xfrm>
      </p:grpSpPr>
      <p:pic>
        <p:nvPicPr>
          <p:cNvPr id="78" name="Google Shape;78;p53"/>
          <p:cNvPicPr preferRelativeResize="0"/>
          <p:nvPr/>
        </p:nvPicPr>
        <p:blipFill rotWithShape="1">
          <a:blip r:embed="rId2">
            <a:alphaModFix/>
          </a:blip>
          <a:src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121831265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Slide Blue">
  <p:cSld name="Title Slide Blue">
    <p:spTree>
      <p:nvGrpSpPr>
        <p:cNvPr id="1" name="Shape 79"/>
        <p:cNvGrpSpPr/>
        <p:nvPr/>
      </p:nvGrpSpPr>
      <p:grpSpPr>
        <a:xfrm>
          <a:off x="0" y="0"/>
          <a:ext cx="0" cy="0"/>
          <a:chOff x="0" y="0"/>
          <a:chExt cx="0" cy="0"/>
        </a:xfrm>
      </p:grpSpPr>
      <p:pic>
        <p:nvPicPr>
          <p:cNvPr id="80" name="Google Shape;80;p54"/>
          <p:cNvPicPr preferRelativeResize="0"/>
          <p:nvPr/>
        </p:nvPicPr>
        <p:blipFill>
          <a:blip r:embed="rId2">
            <a:alphaModFix/>
          </a:blip>
          <a:stretch>
            <a:fillRect/>
          </a:stretch>
        </p:blipFill>
        <p:spPr>
          <a:xfrm>
            <a:off x="-38875" y="-30925"/>
            <a:ext cx="12324751" cy="6932624"/>
          </a:xfrm>
          <a:prstGeom prst="rect">
            <a:avLst/>
          </a:prstGeom>
          <a:noFill/>
          <a:ln>
            <a:noFill/>
          </a:ln>
        </p:spPr>
      </p:pic>
      <p:sp>
        <p:nvSpPr>
          <p:cNvPr id="81" name="Google Shape;81;p54"/>
          <p:cNvSpPr txBox="1"/>
          <p:nvPr/>
        </p:nvSpPr>
        <p:spPr>
          <a:xfrm>
            <a:off x="855875" y="1791900"/>
            <a:ext cx="10485000" cy="96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5800" b="1">
                <a:solidFill>
                  <a:schemeClr val="dk1"/>
                </a:solidFill>
                <a:latin typeface="Lucida Sans"/>
                <a:ea typeface="Lucida Sans"/>
                <a:cs typeface="Lucida Sans"/>
                <a:sym typeface="Lucida Sans"/>
              </a:rPr>
              <a:t>Thank You</a:t>
            </a:r>
            <a:endParaRPr sz="5800" b="1">
              <a:solidFill>
                <a:schemeClr val="dk1"/>
              </a:solidFill>
              <a:latin typeface="Lucida Sans"/>
              <a:ea typeface="Lucida Sans"/>
              <a:cs typeface="Lucida Sans"/>
              <a:sym typeface="Lucida Sans"/>
            </a:endParaRPr>
          </a:p>
        </p:txBody>
      </p:sp>
    </p:spTree>
    <p:extLst>
      <p:ext uri="{BB962C8B-B14F-4D97-AF65-F5344CB8AC3E}">
        <p14:creationId xmlns:p14="http://schemas.microsoft.com/office/powerpoint/2010/main" val="1324850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Slide Blue Header Photo">
  <p:cSld name="Content Slide Blue Header Photo">
    <p:spTree>
      <p:nvGrpSpPr>
        <p:cNvPr id="1" name="Shape 16"/>
        <p:cNvGrpSpPr/>
        <p:nvPr/>
      </p:nvGrpSpPr>
      <p:grpSpPr>
        <a:xfrm>
          <a:off x="0" y="0"/>
          <a:ext cx="0" cy="0"/>
          <a:chOff x="0" y="0"/>
          <a:chExt cx="0" cy="0"/>
        </a:xfrm>
      </p:grpSpPr>
      <p:pic>
        <p:nvPicPr>
          <p:cNvPr id="17" name="Google Shape;17;p33" descr="A blue and white rectangle with a yellow border&#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8" name="Google Shape;18;p33"/>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9" name="Google Shape;19;p33"/>
          <p:cNvSpPr txBox="1">
            <a:spLocks noGrp="1"/>
          </p:cNvSpPr>
          <p:nvPr>
            <p:ph type="body" idx="1"/>
          </p:nvPr>
        </p:nvSpPr>
        <p:spPr>
          <a:xfrm>
            <a:off x="838200" y="1825625"/>
            <a:ext cx="5681546"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20" name="Google Shape;20;p33"/>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
        <p:nvSpPr>
          <p:cNvPr id="21" name="Google Shape;21;p33"/>
          <p:cNvSpPr>
            <a:spLocks noGrp="1"/>
          </p:cNvSpPr>
          <p:nvPr>
            <p:ph type="pic" idx="2"/>
          </p:nvPr>
        </p:nvSpPr>
        <p:spPr>
          <a:xfrm>
            <a:off x="6832600" y="1828800"/>
            <a:ext cx="4521200" cy="3203575"/>
          </a:xfrm>
          <a:prstGeom prst="rect">
            <a:avLst/>
          </a:prstGeom>
          <a:noFill/>
          <a:ln>
            <a:noFill/>
          </a:ln>
        </p:spPr>
      </p:sp>
    </p:spTree>
    <p:extLst>
      <p:ext uri="{BB962C8B-B14F-4D97-AF65-F5344CB8AC3E}">
        <p14:creationId xmlns:p14="http://schemas.microsoft.com/office/powerpoint/2010/main" val="352802258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Slide Blue 1">
  <p:cSld name="Title Slide Blue 1">
    <p:spTree>
      <p:nvGrpSpPr>
        <p:cNvPr id="1" name="Shape 82"/>
        <p:cNvGrpSpPr/>
        <p:nvPr/>
      </p:nvGrpSpPr>
      <p:grpSpPr>
        <a:xfrm>
          <a:off x="0" y="0"/>
          <a:ext cx="0" cy="0"/>
          <a:chOff x="0" y="0"/>
          <a:chExt cx="0" cy="0"/>
        </a:xfrm>
      </p:grpSpPr>
      <p:pic>
        <p:nvPicPr>
          <p:cNvPr id="83" name="Google Shape;83;g2f6ad1d5bf8_0_5"/>
          <p:cNvPicPr preferRelativeResize="0"/>
          <p:nvPr/>
        </p:nvPicPr>
        <p:blipFill>
          <a:blip r:embed="rId2">
            <a:alphaModFix/>
          </a:blip>
          <a:stretch>
            <a:fillRect/>
          </a:stretch>
        </p:blipFill>
        <p:spPr>
          <a:xfrm>
            <a:off x="-38875" y="-30925"/>
            <a:ext cx="12324751" cy="6932624"/>
          </a:xfrm>
          <a:prstGeom prst="rect">
            <a:avLst/>
          </a:prstGeom>
          <a:noFill/>
          <a:ln>
            <a:noFill/>
          </a:ln>
        </p:spPr>
      </p:pic>
      <p:sp>
        <p:nvSpPr>
          <p:cNvPr id="84" name="Google Shape;84;g2f6ad1d5bf8_0_5"/>
          <p:cNvSpPr txBox="1"/>
          <p:nvPr/>
        </p:nvSpPr>
        <p:spPr>
          <a:xfrm>
            <a:off x="855875" y="1791900"/>
            <a:ext cx="10485000" cy="96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5800" b="1">
                <a:solidFill>
                  <a:schemeClr val="dk1"/>
                </a:solidFill>
                <a:latin typeface="Lucida Sans"/>
                <a:ea typeface="Lucida Sans"/>
                <a:cs typeface="Lucida Sans"/>
                <a:sym typeface="Lucida Sans"/>
              </a:rPr>
              <a:t>Questions?</a:t>
            </a:r>
            <a:endParaRPr sz="5800" b="1">
              <a:solidFill>
                <a:schemeClr val="dk1"/>
              </a:solidFill>
              <a:latin typeface="Lucida Sans"/>
              <a:ea typeface="Lucida Sans"/>
              <a:cs typeface="Lucida Sans"/>
              <a:sym typeface="Lucida Sans"/>
            </a:endParaRPr>
          </a:p>
        </p:txBody>
      </p:sp>
    </p:spTree>
    <p:extLst>
      <p:ext uri="{BB962C8B-B14F-4D97-AF65-F5344CB8AC3E}">
        <p14:creationId xmlns:p14="http://schemas.microsoft.com/office/powerpoint/2010/main" val="102382657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1_Title Slide Blue">
  <p:cSld name="2_Title Slide Blue">
    <p:bg>
      <p:bgPr>
        <a:solidFill>
          <a:schemeClr val="dk2"/>
        </a:solidFill>
        <a:effectLst/>
      </p:bgPr>
    </p:bg>
    <p:spTree>
      <p:nvGrpSpPr>
        <p:cNvPr id="1" name="Shape 85"/>
        <p:cNvGrpSpPr/>
        <p:nvPr/>
      </p:nvGrpSpPr>
      <p:grpSpPr>
        <a:xfrm>
          <a:off x="0" y="0"/>
          <a:ext cx="0" cy="0"/>
          <a:chOff x="0" y="0"/>
          <a:chExt cx="0" cy="0"/>
        </a:xfrm>
      </p:grpSpPr>
      <p:sp>
        <p:nvSpPr>
          <p:cNvPr id="86" name="Google Shape;86;p28"/>
          <p:cNvSpPr txBox="1">
            <a:spLocks noGrp="1"/>
          </p:cNvSpPr>
          <p:nvPr>
            <p:ph type="ctrTitle"/>
          </p:nvPr>
        </p:nvSpPr>
        <p:spPr>
          <a:xfrm>
            <a:off x="921834" y="1226634"/>
            <a:ext cx="9746166" cy="100361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800"/>
              <a:buFont typeface="Lucida Sans"/>
              <a:buNone/>
              <a:defRPr sz="48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87" name="Google Shape;87;p28"/>
          <p:cNvSpPr txBox="1">
            <a:spLocks noGrp="1"/>
          </p:cNvSpPr>
          <p:nvPr>
            <p:ph type="subTitle" idx="1"/>
          </p:nvPr>
        </p:nvSpPr>
        <p:spPr>
          <a:xfrm>
            <a:off x="921834" y="2925531"/>
            <a:ext cx="9144000"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3200"/>
              <a:buNone/>
              <a:defRPr sz="3200">
                <a:solidFill>
                  <a:schemeClr val="dk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r>
              <a:rPr lang="en-US"/>
              <a:t>Click to edit Master subtitle style</a:t>
            </a:r>
            <a:endParaRPr/>
          </a:p>
        </p:txBody>
      </p:sp>
      <p:pic>
        <p:nvPicPr>
          <p:cNvPr id="88" name="Google Shape;88;p28"/>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89" name="Google Shape;89;p28" descr="A black and white logo&#10;&#10;Description automatically generated"/>
          <p:cNvPicPr preferRelativeResize="0"/>
          <p:nvPr/>
        </p:nvPicPr>
        <p:blipFill rotWithShape="1">
          <a:blip r:embed="rId3">
            <a:alphaModFix/>
          </a:blip>
          <a:srcRect/>
          <a:stretch/>
        </p:blipFill>
        <p:spPr>
          <a:xfrm>
            <a:off x="8080732" y="4480560"/>
            <a:ext cx="4111268" cy="2387600"/>
          </a:xfrm>
          <a:prstGeom prst="rect">
            <a:avLst/>
          </a:prstGeom>
          <a:noFill/>
          <a:ln>
            <a:noFill/>
          </a:ln>
        </p:spPr>
      </p:pic>
    </p:spTree>
    <p:extLst>
      <p:ext uri="{BB962C8B-B14F-4D97-AF65-F5344CB8AC3E}">
        <p14:creationId xmlns:p14="http://schemas.microsoft.com/office/powerpoint/2010/main" val="137238249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Slide Blue Photo">
  <p:cSld name="Title Slide Blue Photo">
    <p:spTree>
      <p:nvGrpSpPr>
        <p:cNvPr id="1" name="Shape 90"/>
        <p:cNvGrpSpPr/>
        <p:nvPr/>
      </p:nvGrpSpPr>
      <p:grpSpPr>
        <a:xfrm>
          <a:off x="0" y="0"/>
          <a:ext cx="0" cy="0"/>
          <a:chOff x="0" y="0"/>
          <a:chExt cx="0" cy="0"/>
        </a:xfrm>
      </p:grpSpPr>
      <p:pic>
        <p:nvPicPr>
          <p:cNvPr id="91" name="Google Shape;91;p55"/>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92" name="Google Shape;92;p55"/>
          <p:cNvSpPr txBox="1">
            <a:spLocks noGrp="1"/>
          </p:cNvSpPr>
          <p:nvPr>
            <p:ph type="ctrTitle"/>
          </p:nvPr>
        </p:nvSpPr>
        <p:spPr>
          <a:xfrm>
            <a:off x="921834" y="648824"/>
            <a:ext cx="6207512" cy="158142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800"/>
              <a:buFont typeface="Lucida Sans"/>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93" name="Google Shape;93;p55"/>
          <p:cNvSpPr txBox="1">
            <a:spLocks noGrp="1"/>
          </p:cNvSpPr>
          <p:nvPr>
            <p:ph type="subTitle" idx="1"/>
          </p:nvPr>
        </p:nvSpPr>
        <p:spPr>
          <a:xfrm>
            <a:off x="921834" y="2925531"/>
            <a:ext cx="5426927"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3200"/>
              <a:buNone/>
              <a:defRPr sz="3200">
                <a:solidFill>
                  <a:schemeClr val="lt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a:p>
        </p:txBody>
      </p:sp>
      <p:sp>
        <p:nvSpPr>
          <p:cNvPr id="94" name="Google Shape;94;p55"/>
          <p:cNvSpPr>
            <a:spLocks noGrp="1"/>
          </p:cNvSpPr>
          <p:nvPr>
            <p:ph type="pic" idx="2"/>
          </p:nvPr>
        </p:nvSpPr>
        <p:spPr>
          <a:xfrm>
            <a:off x="7530790" y="0"/>
            <a:ext cx="4661210" cy="6858000"/>
          </a:xfrm>
          <a:prstGeom prst="rect">
            <a:avLst/>
          </a:prstGeom>
          <a:noFill/>
          <a:ln>
            <a:noFill/>
          </a:ln>
        </p:spPr>
      </p:sp>
    </p:spTree>
    <p:extLst>
      <p:ext uri="{BB962C8B-B14F-4D97-AF65-F5344CB8AC3E}">
        <p14:creationId xmlns:p14="http://schemas.microsoft.com/office/powerpoint/2010/main" val="415472170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1_Title Slide Blue Photo">
  <p:cSld name="2_Title Slide Blue Photo">
    <p:bg>
      <p:bgPr>
        <a:solidFill>
          <a:schemeClr val="dk2"/>
        </a:solidFill>
        <a:effectLst/>
      </p:bgPr>
    </p:bg>
    <p:spTree>
      <p:nvGrpSpPr>
        <p:cNvPr id="1" name="Shape 95"/>
        <p:cNvGrpSpPr/>
        <p:nvPr/>
      </p:nvGrpSpPr>
      <p:grpSpPr>
        <a:xfrm>
          <a:off x="0" y="0"/>
          <a:ext cx="0" cy="0"/>
          <a:chOff x="0" y="0"/>
          <a:chExt cx="0" cy="0"/>
        </a:xfrm>
      </p:grpSpPr>
      <p:sp>
        <p:nvSpPr>
          <p:cNvPr id="96" name="Google Shape;96;p30"/>
          <p:cNvSpPr txBox="1">
            <a:spLocks noGrp="1"/>
          </p:cNvSpPr>
          <p:nvPr>
            <p:ph type="ctrTitle"/>
          </p:nvPr>
        </p:nvSpPr>
        <p:spPr>
          <a:xfrm>
            <a:off x="921834" y="648824"/>
            <a:ext cx="6207512" cy="158142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800"/>
              <a:buFont typeface="Lucida Sans"/>
              <a:buNone/>
              <a:defRPr sz="48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97" name="Google Shape;97;p30"/>
          <p:cNvSpPr txBox="1">
            <a:spLocks noGrp="1"/>
          </p:cNvSpPr>
          <p:nvPr>
            <p:ph type="subTitle" idx="1"/>
          </p:nvPr>
        </p:nvSpPr>
        <p:spPr>
          <a:xfrm>
            <a:off x="921834" y="2925531"/>
            <a:ext cx="5426927"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3200"/>
              <a:buNone/>
              <a:defRPr sz="3200">
                <a:solidFill>
                  <a:schemeClr val="dk1"/>
                </a:solidFill>
              </a:defRPr>
            </a:lvl1pPr>
            <a:lvl2pPr lvl="1" algn="ctr">
              <a:lnSpc>
                <a:spcPct val="90000"/>
              </a:lnSpc>
              <a:spcBef>
                <a:spcPts val="500"/>
              </a:spcBef>
              <a:spcAft>
                <a:spcPts val="0"/>
              </a:spcAft>
              <a:buClr>
                <a:schemeClr val="accent2"/>
              </a:buClr>
              <a:buSzPts val="2000"/>
              <a:buNone/>
              <a:defRPr sz="2000"/>
            </a:lvl2pPr>
            <a:lvl3pPr lvl="2" algn="ctr">
              <a:lnSpc>
                <a:spcPct val="90000"/>
              </a:lnSpc>
              <a:spcBef>
                <a:spcPts val="500"/>
              </a:spcBef>
              <a:spcAft>
                <a:spcPts val="0"/>
              </a:spcAft>
              <a:buClr>
                <a:schemeClr val="accent2"/>
              </a:buClr>
              <a:buSzPts val="1800"/>
              <a:buNone/>
              <a:defRPr sz="1800"/>
            </a:lvl3pPr>
            <a:lvl4pPr lvl="3" algn="ctr">
              <a:lnSpc>
                <a:spcPct val="90000"/>
              </a:lnSpc>
              <a:spcBef>
                <a:spcPts val="500"/>
              </a:spcBef>
              <a:spcAft>
                <a:spcPts val="0"/>
              </a:spcAft>
              <a:buClr>
                <a:schemeClr val="accent2"/>
              </a:buClr>
              <a:buSzPts val="1600"/>
              <a:buNone/>
              <a:defRPr sz="1600"/>
            </a:lvl4pPr>
            <a:lvl5pPr lvl="4" algn="ctr">
              <a:lnSpc>
                <a:spcPct val="90000"/>
              </a:lnSpc>
              <a:spcBef>
                <a:spcPts val="500"/>
              </a:spcBef>
              <a:spcAft>
                <a:spcPts val="0"/>
              </a:spcAft>
              <a:buClr>
                <a:schemeClr val="accent2"/>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r>
              <a:rPr lang="en-US"/>
              <a:t>Click to edit Master subtitle style</a:t>
            </a:r>
            <a:endParaRPr/>
          </a:p>
        </p:txBody>
      </p:sp>
      <p:sp>
        <p:nvSpPr>
          <p:cNvPr id="98" name="Google Shape;98;p30"/>
          <p:cNvSpPr>
            <a:spLocks noGrp="1"/>
          </p:cNvSpPr>
          <p:nvPr>
            <p:ph type="pic" idx="2"/>
          </p:nvPr>
        </p:nvSpPr>
        <p:spPr>
          <a:xfrm>
            <a:off x="7530790" y="0"/>
            <a:ext cx="4661210" cy="6858000"/>
          </a:xfrm>
          <a:prstGeom prst="rect">
            <a:avLst/>
          </a:prstGeom>
          <a:noFill/>
          <a:ln>
            <a:noFill/>
          </a:ln>
        </p:spPr>
      </p:sp>
      <p:pic>
        <p:nvPicPr>
          <p:cNvPr id="99" name="Google Shape;99;p30" descr="A black and white logo&#10;&#10;Description automatically generated"/>
          <p:cNvPicPr preferRelativeResize="0"/>
          <p:nvPr/>
        </p:nvPicPr>
        <p:blipFill rotWithShape="1">
          <a:blip r:embed="rId2">
            <a:alphaModFix/>
          </a:blip>
          <a:srcRect/>
          <a:stretch/>
        </p:blipFill>
        <p:spPr>
          <a:xfrm>
            <a:off x="3484838" y="4480560"/>
            <a:ext cx="4111268" cy="2387600"/>
          </a:xfrm>
          <a:prstGeom prst="rect">
            <a:avLst/>
          </a:prstGeom>
          <a:noFill/>
          <a:ln>
            <a:noFill/>
          </a:ln>
        </p:spPr>
      </p:pic>
    </p:spTree>
    <p:extLst>
      <p:ext uri="{BB962C8B-B14F-4D97-AF65-F5344CB8AC3E}">
        <p14:creationId xmlns:p14="http://schemas.microsoft.com/office/powerpoint/2010/main" val="50270969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estimonial Slide">
  <p:cSld name="Testimonial Slide">
    <p:spTree>
      <p:nvGrpSpPr>
        <p:cNvPr id="1" name="Shape 100"/>
        <p:cNvGrpSpPr/>
        <p:nvPr/>
      </p:nvGrpSpPr>
      <p:grpSpPr>
        <a:xfrm>
          <a:off x="0" y="0"/>
          <a:ext cx="0" cy="0"/>
          <a:chOff x="0" y="0"/>
          <a:chExt cx="0" cy="0"/>
        </a:xfrm>
      </p:grpSpPr>
      <p:pic>
        <p:nvPicPr>
          <p:cNvPr id="101" name="Google Shape;101;p5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02" name="Google Shape;102;p56"/>
          <p:cNvSpPr txBox="1">
            <a:spLocks noGrp="1"/>
          </p:cNvSpPr>
          <p:nvPr>
            <p:ph type="title"/>
          </p:nvPr>
        </p:nvSpPr>
        <p:spPr>
          <a:xfrm>
            <a:off x="838200" y="1926290"/>
            <a:ext cx="8573429" cy="2274005"/>
          </a:xfrm>
          <a:prstGeom prst="rect">
            <a:avLst/>
          </a:prstGeom>
          <a:noFill/>
          <a:ln>
            <a:noFill/>
          </a:ln>
        </p:spPr>
        <p:txBody>
          <a:bodyPr spcFirstLastPara="1" wrap="square" lIns="91425" tIns="45700" rIns="91425" bIns="45700" anchor="t" anchorCtr="0">
            <a:noAutofit/>
          </a:bodyPr>
          <a:lstStyle>
            <a:lvl1pPr lvl="0" algn="l">
              <a:lnSpc>
                <a:spcPct val="150555"/>
              </a:lnSpc>
              <a:spcBef>
                <a:spcPts val="0"/>
              </a:spcBef>
              <a:spcAft>
                <a:spcPts val="0"/>
              </a:spcAft>
              <a:buClr>
                <a:schemeClr val="lt1"/>
              </a:buClr>
              <a:buSzPts val="3600"/>
              <a:buFont typeface="Lucida Sans"/>
              <a:buNone/>
              <a:defRPr sz="3600" b="0" i="0">
                <a:solidFill>
                  <a:schemeClr val="lt1"/>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03" name="Google Shape;103;p56"/>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
        <p:nvSpPr>
          <p:cNvPr id="104" name="Google Shape;104;p56"/>
          <p:cNvSpPr txBox="1">
            <a:spLocks noGrp="1"/>
          </p:cNvSpPr>
          <p:nvPr>
            <p:ph type="body" idx="1"/>
          </p:nvPr>
        </p:nvSpPr>
        <p:spPr>
          <a:xfrm>
            <a:off x="832622" y="4200295"/>
            <a:ext cx="8579008" cy="914400"/>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400"/>
              <a:buNone/>
              <a:defRPr sz="2400" b="1" i="0">
                <a:solidFill>
                  <a:schemeClr val="lt1"/>
                </a:solidFill>
                <a:latin typeface="Arial Narrow"/>
                <a:ea typeface="Arial Narrow"/>
                <a:cs typeface="Arial Narrow"/>
                <a:sym typeface="Arial Narrow"/>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105" name="Google Shape;105;p56" descr="A white quote marks on a black background&#10;&#10;Description automatically generated"/>
          <p:cNvPicPr preferRelativeResize="0"/>
          <p:nvPr/>
        </p:nvPicPr>
        <p:blipFill rotWithShape="1">
          <a:blip r:embed="rId3">
            <a:alphaModFix/>
          </a:blip>
          <a:srcRect/>
          <a:stretch/>
        </p:blipFill>
        <p:spPr>
          <a:xfrm>
            <a:off x="832621" y="283884"/>
            <a:ext cx="836522" cy="836522"/>
          </a:xfrm>
          <a:prstGeom prst="rect">
            <a:avLst/>
          </a:prstGeom>
          <a:noFill/>
          <a:ln>
            <a:noFill/>
          </a:ln>
        </p:spPr>
      </p:pic>
    </p:spTree>
    <p:extLst>
      <p:ext uri="{BB962C8B-B14F-4D97-AF65-F5344CB8AC3E}">
        <p14:creationId xmlns:p14="http://schemas.microsoft.com/office/powerpoint/2010/main" val="18325100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1_Testimonial Slide">
  <p:cSld name="2_Testimonial Slide">
    <p:bg>
      <p:bgPr>
        <a:solidFill>
          <a:schemeClr val="dk2"/>
        </a:solidFill>
        <a:effectLst/>
      </p:bgPr>
    </p:bg>
    <p:spTree>
      <p:nvGrpSpPr>
        <p:cNvPr id="1" name="Shape 106"/>
        <p:cNvGrpSpPr/>
        <p:nvPr/>
      </p:nvGrpSpPr>
      <p:grpSpPr>
        <a:xfrm>
          <a:off x="0" y="0"/>
          <a:ext cx="0" cy="0"/>
          <a:chOff x="0" y="0"/>
          <a:chExt cx="0" cy="0"/>
        </a:xfrm>
      </p:grpSpPr>
      <p:sp>
        <p:nvSpPr>
          <p:cNvPr id="107" name="Google Shape;107;p34"/>
          <p:cNvSpPr txBox="1">
            <a:spLocks noGrp="1"/>
          </p:cNvSpPr>
          <p:nvPr>
            <p:ph type="title"/>
          </p:nvPr>
        </p:nvSpPr>
        <p:spPr>
          <a:xfrm>
            <a:off x="838200" y="1926290"/>
            <a:ext cx="8573429" cy="2274005"/>
          </a:xfrm>
          <a:prstGeom prst="rect">
            <a:avLst/>
          </a:prstGeom>
          <a:noFill/>
          <a:ln>
            <a:noFill/>
          </a:ln>
        </p:spPr>
        <p:txBody>
          <a:bodyPr spcFirstLastPara="1" wrap="square" lIns="91425" tIns="45700" rIns="91425" bIns="45700" anchor="t" anchorCtr="0">
            <a:noAutofit/>
          </a:bodyPr>
          <a:lstStyle>
            <a:lvl1pPr lvl="0" algn="l">
              <a:lnSpc>
                <a:spcPct val="150555"/>
              </a:lnSpc>
              <a:spcBef>
                <a:spcPts val="0"/>
              </a:spcBef>
              <a:spcAft>
                <a:spcPts val="0"/>
              </a:spcAft>
              <a:buClr>
                <a:schemeClr val="dk1"/>
              </a:buClr>
              <a:buSzPts val="3600"/>
              <a:buFont typeface="Lucida Sans"/>
              <a:buNone/>
              <a:defRPr sz="3600" b="0" i="0">
                <a:solidFill>
                  <a:schemeClr val="dk1"/>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108" name="Google Shape;108;p34"/>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09" name="Google Shape;109;p34"/>
          <p:cNvSpPr txBox="1">
            <a:spLocks noGrp="1"/>
          </p:cNvSpPr>
          <p:nvPr>
            <p:ph type="body" idx="1"/>
          </p:nvPr>
        </p:nvSpPr>
        <p:spPr>
          <a:xfrm>
            <a:off x="832622" y="4200295"/>
            <a:ext cx="8579008" cy="914400"/>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dk1"/>
              </a:buClr>
              <a:buSzPts val="2400"/>
              <a:buNone/>
              <a:defRPr sz="2400" b="1" i="0">
                <a:solidFill>
                  <a:schemeClr val="dk1"/>
                </a:solidFill>
                <a:latin typeface="Arial Narrow"/>
                <a:ea typeface="Arial Narrow"/>
                <a:cs typeface="Arial Narrow"/>
                <a:sym typeface="Arial Narrow"/>
              </a:defRPr>
            </a:lvl1pPr>
            <a:lvl2pPr marL="914400" lvl="1" indent="-342900" algn="l">
              <a:lnSpc>
                <a:spcPct val="90000"/>
              </a:lnSpc>
              <a:spcBef>
                <a:spcPts val="500"/>
              </a:spcBef>
              <a:spcAft>
                <a:spcPts val="0"/>
              </a:spcAft>
              <a:buClr>
                <a:schemeClr val="accent2"/>
              </a:buClr>
              <a:buSzPts val="1800"/>
              <a:buChar char="•"/>
              <a:defRPr/>
            </a:lvl2pPr>
            <a:lvl3pPr marL="1371600" lvl="2" indent="-342900" algn="l">
              <a:lnSpc>
                <a:spcPct val="90000"/>
              </a:lnSpc>
              <a:spcBef>
                <a:spcPts val="500"/>
              </a:spcBef>
              <a:spcAft>
                <a:spcPts val="0"/>
              </a:spcAft>
              <a:buClr>
                <a:schemeClr val="accent2"/>
              </a:buClr>
              <a:buSzPts val="18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pPr lvl="0"/>
            <a:r>
              <a:rPr lang="en-US"/>
              <a:t>Click to edit Master text styles</a:t>
            </a:r>
          </a:p>
        </p:txBody>
      </p:sp>
      <p:pic>
        <p:nvPicPr>
          <p:cNvPr id="110" name="Google Shape;110;p34"/>
          <p:cNvPicPr preferRelativeResize="0"/>
          <p:nvPr/>
        </p:nvPicPr>
        <p:blipFill rotWithShape="1">
          <a:blip r:embed="rId2">
            <a:alphaModFix/>
          </a:blip>
          <a:srcRect/>
          <a:stretch/>
        </p:blipFill>
        <p:spPr>
          <a:xfrm>
            <a:off x="0" y="5491647"/>
            <a:ext cx="12201862" cy="1366353"/>
          </a:xfrm>
          <a:prstGeom prst="rect">
            <a:avLst/>
          </a:prstGeom>
          <a:noFill/>
          <a:ln>
            <a:noFill/>
          </a:ln>
        </p:spPr>
      </p:pic>
      <p:pic>
        <p:nvPicPr>
          <p:cNvPr id="111" name="Google Shape;111;p34" descr="A black and white logo&#10;&#10;Description automatically generated"/>
          <p:cNvPicPr preferRelativeResize="0"/>
          <p:nvPr/>
        </p:nvPicPr>
        <p:blipFill rotWithShape="1">
          <a:blip r:embed="rId3">
            <a:alphaModFix/>
          </a:blip>
          <a:srcRect/>
          <a:stretch/>
        </p:blipFill>
        <p:spPr>
          <a:xfrm>
            <a:off x="8080732" y="4480560"/>
            <a:ext cx="4111268" cy="2387600"/>
          </a:xfrm>
          <a:prstGeom prst="rect">
            <a:avLst/>
          </a:prstGeom>
          <a:noFill/>
          <a:ln>
            <a:noFill/>
          </a:ln>
        </p:spPr>
      </p:pic>
      <p:pic>
        <p:nvPicPr>
          <p:cNvPr id="112" name="Google Shape;112;p34" descr="A white quote marks on a black background&#10;&#10;Description automatically generated"/>
          <p:cNvPicPr preferRelativeResize="0"/>
          <p:nvPr/>
        </p:nvPicPr>
        <p:blipFill rotWithShape="1">
          <a:blip r:embed="rId4">
            <a:alphaModFix/>
          </a:blip>
          <a:srcRect/>
          <a:stretch/>
        </p:blipFill>
        <p:spPr>
          <a:xfrm>
            <a:off x="832621" y="283884"/>
            <a:ext cx="836522" cy="836522"/>
          </a:xfrm>
          <a:prstGeom prst="rect">
            <a:avLst/>
          </a:prstGeom>
          <a:noFill/>
          <a:ln>
            <a:noFill/>
          </a:ln>
        </p:spPr>
      </p:pic>
    </p:spTree>
    <p:extLst>
      <p:ext uri="{BB962C8B-B14F-4D97-AF65-F5344CB8AC3E}">
        <p14:creationId xmlns:p14="http://schemas.microsoft.com/office/powerpoint/2010/main" val="234809639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Title Slide Dark + Plane">
    <p:spTree>
      <p:nvGrpSpPr>
        <p:cNvPr id="1" name=""/>
        <p:cNvGrpSpPr/>
        <p:nvPr/>
      </p:nvGrpSpPr>
      <p:grpSpPr>
        <a:xfrm>
          <a:off x="0" y="0"/>
          <a:ext cx="0" cy="0"/>
          <a:chOff x="0" y="0"/>
          <a:chExt cx="0" cy="0"/>
        </a:xfrm>
      </p:grpSpPr>
      <p:sp>
        <p:nvSpPr>
          <p:cNvPr id="5" name="Text Placeholder 8">
            <a:extLst>
              <a:ext uri="{FF2B5EF4-FFF2-40B4-BE49-F238E27FC236}">
                <a16:creationId xmlns:a16="http://schemas.microsoft.com/office/drawing/2014/main" id="{96C5979F-D053-4567-A5C2-8D016CC5F1E2}"/>
              </a:ext>
            </a:extLst>
          </p:cNvPr>
          <p:cNvSpPr>
            <a:spLocks noGrp="1"/>
          </p:cNvSpPr>
          <p:nvPr>
            <p:ph type="body" sz="quarter" idx="11" hasCustomPrompt="1"/>
          </p:nvPr>
        </p:nvSpPr>
        <p:spPr>
          <a:xfrm>
            <a:off x="952901" y="2204954"/>
            <a:ext cx="5871411" cy="1625600"/>
          </a:xfrm>
          <a:prstGeom prst="rect">
            <a:avLst/>
          </a:prstGeom>
        </p:spPr>
        <p:txBody>
          <a:bodyPr/>
          <a:lstStyle>
            <a:lvl1pPr marL="0" indent="0">
              <a:lnSpc>
                <a:spcPts val="5480"/>
              </a:lnSpc>
              <a:buFontTx/>
              <a:buNone/>
              <a:defRPr sz="5400" b="1" i="0">
                <a:solidFill>
                  <a:schemeClr val="bg1"/>
                </a:solidFill>
                <a:latin typeface="+mn-lt"/>
                <a:cs typeface="Rubik" pitchFamily="2" charset="-79"/>
              </a:defRPr>
            </a:lvl1pPr>
            <a:lvl2pPr marL="457200" indent="0">
              <a:buFontTx/>
              <a:buNone/>
              <a:defRPr b="0" i="0">
                <a:latin typeface="Rubik" pitchFamily="2" charset="-79"/>
                <a:cs typeface="Rubik" pitchFamily="2" charset="-79"/>
              </a:defRPr>
            </a:lvl2pPr>
            <a:lvl3pPr marL="914400" indent="0">
              <a:buFontTx/>
              <a:buNone/>
              <a:defRPr b="0" i="0">
                <a:latin typeface="Rubik" pitchFamily="2" charset="-79"/>
                <a:cs typeface="Rubik" pitchFamily="2" charset="-79"/>
              </a:defRPr>
            </a:lvl3pPr>
            <a:lvl4pPr marL="1371600" indent="0">
              <a:buFontTx/>
              <a:buNone/>
              <a:defRPr b="0" i="0">
                <a:latin typeface="Rubik" pitchFamily="2" charset="-79"/>
                <a:cs typeface="Rubik" pitchFamily="2" charset="-79"/>
              </a:defRPr>
            </a:lvl4pPr>
            <a:lvl5pPr marL="1828800" indent="0">
              <a:buFontTx/>
              <a:buNone/>
              <a:defRPr b="0" i="0">
                <a:latin typeface="Rubik" pitchFamily="2" charset="-79"/>
                <a:cs typeface="Rubik" pitchFamily="2" charset="-79"/>
              </a:defRPr>
            </a:lvl5pPr>
          </a:lstStyle>
          <a:p>
            <a:pPr lvl="0"/>
            <a:r>
              <a:rPr lang="en-US" dirty="0"/>
              <a:t>Presentation Title Goes Here</a:t>
            </a:r>
          </a:p>
        </p:txBody>
      </p:sp>
      <p:sp>
        <p:nvSpPr>
          <p:cNvPr id="9" name="Text Placeholder 10">
            <a:extLst>
              <a:ext uri="{FF2B5EF4-FFF2-40B4-BE49-F238E27FC236}">
                <a16:creationId xmlns:a16="http://schemas.microsoft.com/office/drawing/2014/main" id="{2B9C3194-23DB-479E-85D9-E85819EC3E73}"/>
              </a:ext>
            </a:extLst>
          </p:cNvPr>
          <p:cNvSpPr>
            <a:spLocks noGrp="1"/>
          </p:cNvSpPr>
          <p:nvPr>
            <p:ph type="body" sz="quarter" idx="12" hasCustomPrompt="1"/>
          </p:nvPr>
        </p:nvSpPr>
        <p:spPr>
          <a:xfrm>
            <a:off x="962025" y="4437063"/>
            <a:ext cx="5746750" cy="509587"/>
          </a:xfrm>
          <a:prstGeom prst="rect">
            <a:avLst/>
          </a:prstGeom>
        </p:spPr>
        <p:txBody>
          <a:bodyPr/>
          <a:lstStyle>
            <a:lvl1pPr marL="0" indent="0">
              <a:buFontTx/>
              <a:buNone/>
              <a:defRPr sz="2400" b="0" i="0">
                <a:solidFill>
                  <a:schemeClr val="bg1"/>
                </a:solidFill>
                <a:latin typeface="+mj-lt"/>
              </a:defRPr>
            </a:lvl1pPr>
          </a:lstStyle>
          <a:p>
            <a:pPr lvl="0"/>
            <a:r>
              <a:rPr lang="en-US" dirty="0"/>
              <a:t>Month, Day, 2020</a:t>
            </a:r>
          </a:p>
        </p:txBody>
      </p:sp>
    </p:spTree>
    <p:extLst>
      <p:ext uri="{BB962C8B-B14F-4D97-AF65-F5344CB8AC3E}">
        <p14:creationId xmlns:p14="http://schemas.microsoft.com/office/powerpoint/2010/main" val="327183294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Content Slide">
    <p:spTree>
      <p:nvGrpSpPr>
        <p:cNvPr id="1" name=""/>
        <p:cNvGrpSpPr/>
        <p:nvPr/>
      </p:nvGrpSpPr>
      <p:grpSpPr>
        <a:xfrm>
          <a:off x="0" y="0"/>
          <a:ext cx="0" cy="0"/>
          <a:chOff x="0" y="0"/>
          <a:chExt cx="0" cy="0"/>
        </a:xfrm>
      </p:grpSpPr>
      <p:sp>
        <p:nvSpPr>
          <p:cNvPr id="5" name="Text Placeholder 8">
            <a:extLst>
              <a:ext uri="{FF2B5EF4-FFF2-40B4-BE49-F238E27FC236}">
                <a16:creationId xmlns:a16="http://schemas.microsoft.com/office/drawing/2014/main" id="{A962D01A-3FC4-4C8B-A499-93A2B241509D}"/>
              </a:ext>
            </a:extLst>
          </p:cNvPr>
          <p:cNvSpPr>
            <a:spLocks noGrp="1"/>
          </p:cNvSpPr>
          <p:nvPr>
            <p:ph type="body" sz="quarter" idx="11" hasCustomPrompt="1"/>
          </p:nvPr>
        </p:nvSpPr>
        <p:spPr>
          <a:xfrm>
            <a:off x="952901" y="531559"/>
            <a:ext cx="9577137" cy="716473"/>
          </a:xfrm>
          <a:prstGeom prst="rect">
            <a:avLst/>
          </a:prstGeom>
        </p:spPr>
        <p:txBody>
          <a:bodyPr/>
          <a:lstStyle>
            <a:lvl1pPr marL="0" indent="0">
              <a:lnSpc>
                <a:spcPts val="4680"/>
              </a:lnSpc>
              <a:buFontTx/>
              <a:buNone/>
              <a:defRPr sz="3600" b="1" i="0">
                <a:solidFill>
                  <a:srgbClr val="FFFFFF"/>
                </a:solidFill>
                <a:latin typeface="+mn-lt"/>
                <a:cs typeface="Rubik" pitchFamily="2" charset="-79"/>
              </a:defRPr>
            </a:lvl1pPr>
            <a:lvl2pPr marL="457200" indent="0">
              <a:buFontTx/>
              <a:buNone/>
              <a:defRPr b="0" i="0">
                <a:latin typeface="Rubik" pitchFamily="2" charset="-79"/>
                <a:cs typeface="Rubik" pitchFamily="2" charset="-79"/>
              </a:defRPr>
            </a:lvl2pPr>
            <a:lvl3pPr marL="914400" indent="0">
              <a:buFontTx/>
              <a:buNone/>
              <a:defRPr b="0" i="0">
                <a:latin typeface="Rubik" pitchFamily="2" charset="-79"/>
                <a:cs typeface="Rubik" pitchFamily="2" charset="-79"/>
              </a:defRPr>
            </a:lvl3pPr>
            <a:lvl4pPr marL="1371600" indent="0">
              <a:buFontTx/>
              <a:buNone/>
              <a:defRPr b="0" i="0">
                <a:latin typeface="Rubik" pitchFamily="2" charset="-79"/>
                <a:cs typeface="Rubik" pitchFamily="2" charset="-79"/>
              </a:defRPr>
            </a:lvl4pPr>
            <a:lvl5pPr marL="1828800" indent="0">
              <a:buFontTx/>
              <a:buNone/>
              <a:defRPr b="0" i="0">
                <a:latin typeface="Rubik" pitchFamily="2" charset="-79"/>
                <a:cs typeface="Rubik" pitchFamily="2" charset="-79"/>
              </a:defRPr>
            </a:lvl5pPr>
          </a:lstStyle>
          <a:p>
            <a:pPr lvl="0"/>
            <a:r>
              <a:rPr lang="en-US" dirty="0"/>
              <a:t>Slide Header Here</a:t>
            </a:r>
          </a:p>
        </p:txBody>
      </p:sp>
      <p:sp>
        <p:nvSpPr>
          <p:cNvPr id="8" name="Text Placeholder 7">
            <a:extLst>
              <a:ext uri="{FF2B5EF4-FFF2-40B4-BE49-F238E27FC236}">
                <a16:creationId xmlns:a16="http://schemas.microsoft.com/office/drawing/2014/main" id="{E269CAB2-DCFD-411A-9974-ECC3C9FCB980}"/>
              </a:ext>
            </a:extLst>
          </p:cNvPr>
          <p:cNvSpPr>
            <a:spLocks noGrp="1"/>
          </p:cNvSpPr>
          <p:nvPr>
            <p:ph type="body" sz="quarter" idx="12"/>
          </p:nvPr>
        </p:nvSpPr>
        <p:spPr>
          <a:xfrm>
            <a:off x="1012825" y="2001838"/>
            <a:ext cx="8885238" cy="3324225"/>
          </a:xfrm>
          <a:prstGeom prst="rect">
            <a:avLst/>
          </a:prstGeom>
        </p:spPr>
        <p:txBody>
          <a:bodyPr/>
          <a:lstStyle>
            <a:lvl1pPr>
              <a:defRPr>
                <a:solidFill>
                  <a:schemeClr val="tx2"/>
                </a:solidFill>
                <a:latin typeface="+mn-lt"/>
              </a:defRPr>
            </a:lvl1pPr>
            <a:lvl2pPr>
              <a:defRPr>
                <a:solidFill>
                  <a:schemeClr val="tx2"/>
                </a:solidFill>
                <a:latin typeface="+mn-lt"/>
              </a:defRPr>
            </a:lvl2pPr>
            <a:lvl3pPr>
              <a:defRPr>
                <a:solidFill>
                  <a:schemeClr val="tx2"/>
                </a:solidFill>
                <a:latin typeface="+mn-lt"/>
              </a:defRPr>
            </a:lvl3pPr>
            <a:lvl4pPr>
              <a:defRPr>
                <a:solidFill>
                  <a:schemeClr val="tx2"/>
                </a:solidFill>
                <a:latin typeface="+mn-lt"/>
              </a:defRPr>
            </a:lvl4pPr>
            <a:lvl5pPr>
              <a:defRPr>
                <a:solidFill>
                  <a:schemeClr val="tx2"/>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23899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Table Slide">
    <p:spTree>
      <p:nvGrpSpPr>
        <p:cNvPr id="1" name=""/>
        <p:cNvGrpSpPr/>
        <p:nvPr/>
      </p:nvGrpSpPr>
      <p:grpSpPr>
        <a:xfrm>
          <a:off x="0" y="0"/>
          <a:ext cx="0" cy="0"/>
          <a:chOff x="0" y="0"/>
          <a:chExt cx="0" cy="0"/>
        </a:xfrm>
      </p:grpSpPr>
      <p:sp>
        <p:nvSpPr>
          <p:cNvPr id="5" name="Text Placeholder 8">
            <a:extLst>
              <a:ext uri="{FF2B5EF4-FFF2-40B4-BE49-F238E27FC236}">
                <a16:creationId xmlns:a16="http://schemas.microsoft.com/office/drawing/2014/main" id="{A962D01A-3FC4-4C8B-A499-93A2B241509D}"/>
              </a:ext>
            </a:extLst>
          </p:cNvPr>
          <p:cNvSpPr>
            <a:spLocks noGrp="1"/>
          </p:cNvSpPr>
          <p:nvPr>
            <p:ph type="body" sz="quarter" idx="11" hasCustomPrompt="1"/>
          </p:nvPr>
        </p:nvSpPr>
        <p:spPr>
          <a:xfrm>
            <a:off x="952901" y="531559"/>
            <a:ext cx="9577137" cy="716473"/>
          </a:xfrm>
          <a:prstGeom prst="rect">
            <a:avLst/>
          </a:prstGeom>
        </p:spPr>
        <p:txBody>
          <a:bodyPr/>
          <a:lstStyle>
            <a:lvl1pPr marL="0" indent="0">
              <a:lnSpc>
                <a:spcPts val="4680"/>
              </a:lnSpc>
              <a:buFontTx/>
              <a:buNone/>
              <a:defRPr sz="3600" b="1" i="0">
                <a:solidFill>
                  <a:srgbClr val="FFFFFF"/>
                </a:solidFill>
                <a:latin typeface="+mn-lt"/>
                <a:cs typeface="Rubik" pitchFamily="2" charset="-79"/>
              </a:defRPr>
            </a:lvl1pPr>
            <a:lvl2pPr marL="457200" indent="0">
              <a:buFontTx/>
              <a:buNone/>
              <a:defRPr b="0" i="0">
                <a:latin typeface="Rubik" pitchFamily="2" charset="-79"/>
                <a:cs typeface="Rubik" pitchFamily="2" charset="-79"/>
              </a:defRPr>
            </a:lvl2pPr>
            <a:lvl3pPr marL="914400" indent="0">
              <a:buFontTx/>
              <a:buNone/>
              <a:defRPr b="0" i="0">
                <a:latin typeface="Rubik" pitchFamily="2" charset="-79"/>
                <a:cs typeface="Rubik" pitchFamily="2" charset="-79"/>
              </a:defRPr>
            </a:lvl3pPr>
            <a:lvl4pPr marL="1371600" indent="0">
              <a:buFontTx/>
              <a:buNone/>
              <a:defRPr b="0" i="0">
                <a:latin typeface="Rubik" pitchFamily="2" charset="-79"/>
                <a:cs typeface="Rubik" pitchFamily="2" charset="-79"/>
              </a:defRPr>
            </a:lvl4pPr>
            <a:lvl5pPr marL="1828800" indent="0">
              <a:buFontTx/>
              <a:buNone/>
              <a:defRPr b="0" i="0">
                <a:latin typeface="Rubik" pitchFamily="2" charset="-79"/>
                <a:cs typeface="Rubik" pitchFamily="2" charset="-79"/>
              </a:defRPr>
            </a:lvl5pPr>
          </a:lstStyle>
          <a:p>
            <a:pPr lvl="0"/>
            <a:r>
              <a:rPr lang="en-US" dirty="0"/>
              <a:t>Slide Header Here</a:t>
            </a:r>
          </a:p>
        </p:txBody>
      </p:sp>
      <p:sp>
        <p:nvSpPr>
          <p:cNvPr id="4" name="Table Placeholder 5">
            <a:extLst>
              <a:ext uri="{FF2B5EF4-FFF2-40B4-BE49-F238E27FC236}">
                <a16:creationId xmlns:a16="http://schemas.microsoft.com/office/drawing/2014/main" id="{298060F3-7707-4CFE-82D2-EFD151E067D9}"/>
              </a:ext>
            </a:extLst>
          </p:cNvPr>
          <p:cNvSpPr>
            <a:spLocks noGrp="1"/>
          </p:cNvSpPr>
          <p:nvPr>
            <p:ph type="tbl" sz="quarter" idx="12"/>
          </p:nvPr>
        </p:nvSpPr>
        <p:spPr>
          <a:xfrm>
            <a:off x="952500" y="1976438"/>
            <a:ext cx="9577388" cy="3584575"/>
          </a:xfrm>
          <a:prstGeom prst="rect">
            <a:avLst/>
          </a:prstGeom>
        </p:spPr>
        <p:txBody>
          <a:bodyPr/>
          <a:lstStyle>
            <a:lvl1pPr>
              <a:defRPr>
                <a:solidFill>
                  <a:schemeClr val="tx2"/>
                </a:solidFill>
                <a:latin typeface="+mn-lt"/>
              </a:defRPr>
            </a:lvl1pPr>
          </a:lstStyle>
          <a:p>
            <a:endParaRPr lang="en-US" dirty="0"/>
          </a:p>
        </p:txBody>
      </p:sp>
    </p:spTree>
    <p:extLst>
      <p:ext uri="{BB962C8B-B14F-4D97-AF65-F5344CB8AC3E}">
        <p14:creationId xmlns:p14="http://schemas.microsoft.com/office/powerpoint/2010/main" val="765343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Slide Gray">
  <p:cSld name="Content Slide Gray">
    <p:spTree>
      <p:nvGrpSpPr>
        <p:cNvPr id="1" name="Shape 22"/>
        <p:cNvGrpSpPr/>
        <p:nvPr/>
      </p:nvGrpSpPr>
      <p:grpSpPr>
        <a:xfrm>
          <a:off x="0" y="0"/>
          <a:ext cx="0" cy="0"/>
          <a:chOff x="0" y="0"/>
          <a:chExt cx="0" cy="0"/>
        </a:xfrm>
      </p:grpSpPr>
      <p:pic>
        <p:nvPicPr>
          <p:cNvPr id="23" name="Google Shape;23;p3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4" name="Google Shape;24;p36"/>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25" name="Google Shape;25;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800"/>
              <a:buNone/>
              <a:defRPr>
                <a:solidFill>
                  <a:schemeClr val="lt1"/>
                </a:solidFill>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26" name="Google Shape;26;p36"/>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Tree>
    <p:extLst>
      <p:ext uri="{BB962C8B-B14F-4D97-AF65-F5344CB8AC3E}">
        <p14:creationId xmlns:p14="http://schemas.microsoft.com/office/powerpoint/2010/main" val="573381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Slide Gray Header">
  <p:cSld name="Content Slide Gray Header">
    <p:spTree>
      <p:nvGrpSpPr>
        <p:cNvPr id="1" name="Shape 27"/>
        <p:cNvGrpSpPr/>
        <p:nvPr/>
      </p:nvGrpSpPr>
      <p:grpSpPr>
        <a:xfrm>
          <a:off x="0" y="0"/>
          <a:ext cx="0" cy="0"/>
          <a:chOff x="0" y="0"/>
          <a:chExt cx="0" cy="0"/>
        </a:xfrm>
      </p:grpSpPr>
      <p:pic>
        <p:nvPicPr>
          <p:cNvPr id="28" name="Google Shape;28;p3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9" name="Google Shape;29;p37"/>
          <p:cNvSpPr txBox="1">
            <a:spLocks noGrp="1"/>
          </p:cNvSpPr>
          <p:nvPr>
            <p:ph type="title"/>
          </p:nvPr>
        </p:nvSpPr>
        <p:spPr>
          <a:xfrm>
            <a:off x="838200" y="542692"/>
            <a:ext cx="10515600" cy="74341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000"/>
              <a:buFont typeface="Lucida Sans"/>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30" name="Google Shape;30;p3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lt1"/>
              </a:buClr>
              <a:buSzPts val="2800"/>
              <a:buChar char="•"/>
              <a:defRPr>
                <a:solidFill>
                  <a:schemeClr val="lt1"/>
                </a:solidFill>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31" name="Google Shape;31;p37"/>
          <p:cNvSpPr txBox="1">
            <a:spLocks noGrp="1"/>
          </p:cNvSpPr>
          <p:nvPr>
            <p:ph type="sldNum" idx="12"/>
          </p:nvPr>
        </p:nvSpPr>
        <p:spPr>
          <a:xfrm>
            <a:off x="832621" y="6341482"/>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spTree>
    <p:extLst>
      <p:ext uri="{BB962C8B-B14F-4D97-AF65-F5344CB8AC3E}">
        <p14:creationId xmlns:p14="http://schemas.microsoft.com/office/powerpoint/2010/main" val="880823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rogram Slide" type="titleOnly">
  <p:cSld name="Program Slide">
    <p:spTree>
      <p:nvGrpSpPr>
        <p:cNvPr id="1" name="Shape 32"/>
        <p:cNvGrpSpPr/>
        <p:nvPr/>
      </p:nvGrpSpPr>
      <p:grpSpPr>
        <a:xfrm>
          <a:off x="0" y="0"/>
          <a:ext cx="0" cy="0"/>
          <a:chOff x="0" y="0"/>
          <a:chExt cx="0" cy="0"/>
        </a:xfrm>
      </p:grpSpPr>
      <p:pic>
        <p:nvPicPr>
          <p:cNvPr id="33" name="Google Shape;33;p38"/>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4" name="Google Shape;34;p38"/>
          <p:cNvSpPr txBox="1">
            <a:spLocks noGrp="1"/>
          </p:cNvSpPr>
          <p:nvPr>
            <p:ph type="title"/>
          </p:nvPr>
        </p:nvSpPr>
        <p:spPr>
          <a:xfrm>
            <a:off x="546410" y="4259766"/>
            <a:ext cx="11099180" cy="832625"/>
          </a:xfrm>
          <a:prstGeom prst="rect">
            <a:avLst/>
          </a:prstGeom>
          <a:noFill/>
          <a:ln>
            <a:noFill/>
          </a:ln>
        </p:spPr>
        <p:txBody>
          <a:bodyPr spcFirstLastPara="1" wrap="square" lIns="91425" tIns="45700" rIns="91425" bIns="45700" anchor="t" anchorCtr="0">
            <a:noAutofit/>
          </a:bodyPr>
          <a:lstStyle>
            <a:lvl1pPr lvl="0" algn="ctr">
              <a:lnSpc>
                <a:spcPct val="140000"/>
              </a:lnSpc>
              <a:spcBef>
                <a:spcPts val="0"/>
              </a:spcBef>
              <a:spcAft>
                <a:spcPts val="0"/>
              </a:spcAft>
              <a:buClr>
                <a:schemeClr val="accent2"/>
              </a:buClr>
              <a:buSzPts val="2000"/>
              <a:buFont typeface="Lucida Sans"/>
              <a:buNone/>
              <a:defRPr sz="2000" b="0" i="0">
                <a:solidFill>
                  <a:schemeClr val="accent2"/>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35" name="Google Shape;35;p38"/>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fld id="{DC5E15B8-AC52-485A-B120-3D3FC476122B}" type="slidenum">
              <a:rPr lang="en-US" smtClean="0"/>
              <a:t>‹#›</a:t>
            </a:fld>
            <a:endParaRPr lang="en-US"/>
          </a:p>
        </p:txBody>
      </p:sp>
      <p:pic>
        <p:nvPicPr>
          <p:cNvPr id="36" name="Google Shape;36;p38"/>
          <p:cNvPicPr preferRelativeResize="0"/>
          <p:nvPr/>
        </p:nvPicPr>
        <p:blipFill rotWithShape="1">
          <a:blip r:embed="rId3">
            <a:alphaModFix/>
          </a:blip>
          <a:srcRect/>
          <a:stretch/>
        </p:blipFill>
        <p:spPr>
          <a:xfrm>
            <a:off x="3606800" y="226556"/>
            <a:ext cx="4978400" cy="3802944"/>
          </a:xfrm>
          <a:prstGeom prst="rect">
            <a:avLst/>
          </a:prstGeom>
          <a:noFill/>
          <a:ln>
            <a:noFill/>
          </a:ln>
        </p:spPr>
      </p:pic>
    </p:spTree>
    <p:extLst>
      <p:ext uri="{BB962C8B-B14F-4D97-AF65-F5344CB8AC3E}">
        <p14:creationId xmlns:p14="http://schemas.microsoft.com/office/powerpoint/2010/main" val="6549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slideLayout" Target="../slideLayouts/slideLayout68.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slideLayout" Target="../slideLayouts/slideLayout67.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slideLayout" Target="../slideLayouts/slideLayout66.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slideLayout" Target="../slideLayouts/slideLayout65.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 Id="rId35"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Lucida Sans"/>
              <a:buNone/>
              <a:defRPr sz="4400" b="1" i="0" u="none" strike="noStrike" cap="none">
                <a:solidFill>
                  <a:schemeClr val="dk1"/>
                </a:solidFill>
                <a:latin typeface="Lucida Sans"/>
                <a:ea typeface="Lucida Sans"/>
                <a:cs typeface="Lucida Sans"/>
                <a:sym typeface="Lucida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2"/>
              </a:buClr>
              <a:buSzPts val="2800"/>
              <a:buFont typeface="Arial"/>
              <a:buChar char="•"/>
              <a:defRPr sz="2800" b="0" i="0" u="none" strike="noStrike" cap="none">
                <a:solidFill>
                  <a:schemeClr val="accent2"/>
                </a:solidFill>
                <a:latin typeface="Arial"/>
                <a:ea typeface="Arial"/>
                <a:cs typeface="Arial"/>
                <a:sym typeface="Arial"/>
              </a:defRPr>
            </a:lvl1pPr>
            <a:lvl2pPr marL="914400" marR="0" lvl="1" indent="-381000" algn="l" rtl="0">
              <a:lnSpc>
                <a:spcPct val="90000"/>
              </a:lnSpc>
              <a:spcBef>
                <a:spcPts val="500"/>
              </a:spcBef>
              <a:spcAft>
                <a:spcPts val="0"/>
              </a:spcAft>
              <a:buClr>
                <a:schemeClr val="accent2"/>
              </a:buClr>
              <a:buSzPts val="2400"/>
              <a:buFont typeface="Arial"/>
              <a:buChar char="•"/>
              <a:defRPr sz="2400" b="1" i="0" u="none" strike="noStrike" cap="none">
                <a:solidFill>
                  <a:schemeClr val="accent2"/>
                </a:solidFill>
                <a:latin typeface="Arial"/>
                <a:ea typeface="Arial"/>
                <a:cs typeface="Arial"/>
                <a:sym typeface="Arial"/>
              </a:defRPr>
            </a:lvl2pPr>
            <a:lvl3pPr marL="1371600" marR="0" lvl="2" indent="-355600" algn="l" rtl="0">
              <a:lnSpc>
                <a:spcPct val="90000"/>
              </a:lnSpc>
              <a:spcBef>
                <a:spcPts val="500"/>
              </a:spcBef>
              <a:spcAft>
                <a:spcPts val="0"/>
              </a:spcAft>
              <a:buClr>
                <a:schemeClr val="accent2"/>
              </a:buClr>
              <a:buSzPts val="2000"/>
              <a:buFont typeface="Arial"/>
              <a:buChar char="•"/>
              <a:defRPr sz="2000" b="0" i="0" u="none" strike="noStrike" cap="none">
                <a:solidFill>
                  <a:schemeClr val="accent2"/>
                </a:solidFill>
                <a:latin typeface="Arial"/>
                <a:ea typeface="Arial"/>
                <a:cs typeface="Arial"/>
                <a:sym typeface="Arial"/>
              </a:defRPr>
            </a:lvl3pPr>
            <a:lvl4pPr marL="1828800" marR="0" lvl="3"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4pPr>
            <a:lvl5pPr marL="2286000" marR="0" lvl="4"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25"/>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200" b="1" i="0" u="none" strike="noStrike" cap="none">
                <a:solidFill>
                  <a:schemeClr val="dk1"/>
                </a:solidFill>
                <a:latin typeface="Lucida Sans"/>
                <a:ea typeface="Lucida Sans"/>
                <a:cs typeface="Lucida Sans"/>
                <a:sym typeface="Lucida Sans"/>
              </a:defRPr>
            </a:lvl1pPr>
            <a:lvl2pPr marL="0" marR="0" lvl="1" indent="0" algn="l" rtl="0">
              <a:spcBef>
                <a:spcPts val="0"/>
              </a:spcBef>
              <a:buNone/>
              <a:defRPr sz="1200" b="1" i="0" u="none" strike="noStrike" cap="none">
                <a:solidFill>
                  <a:schemeClr val="dk1"/>
                </a:solidFill>
                <a:latin typeface="Lucida Sans"/>
                <a:ea typeface="Lucida Sans"/>
                <a:cs typeface="Lucida Sans"/>
                <a:sym typeface="Lucida Sans"/>
              </a:defRPr>
            </a:lvl2pPr>
            <a:lvl3pPr marL="0" marR="0" lvl="2" indent="0" algn="l" rtl="0">
              <a:spcBef>
                <a:spcPts val="0"/>
              </a:spcBef>
              <a:buNone/>
              <a:defRPr sz="1200" b="1" i="0" u="none" strike="noStrike" cap="none">
                <a:solidFill>
                  <a:schemeClr val="dk1"/>
                </a:solidFill>
                <a:latin typeface="Lucida Sans"/>
                <a:ea typeface="Lucida Sans"/>
                <a:cs typeface="Lucida Sans"/>
                <a:sym typeface="Lucida Sans"/>
              </a:defRPr>
            </a:lvl3pPr>
            <a:lvl4pPr marL="0" marR="0" lvl="3" indent="0" algn="l" rtl="0">
              <a:spcBef>
                <a:spcPts val="0"/>
              </a:spcBef>
              <a:buNone/>
              <a:defRPr sz="1200" b="1" i="0" u="none" strike="noStrike" cap="none">
                <a:solidFill>
                  <a:schemeClr val="dk1"/>
                </a:solidFill>
                <a:latin typeface="Lucida Sans"/>
                <a:ea typeface="Lucida Sans"/>
                <a:cs typeface="Lucida Sans"/>
                <a:sym typeface="Lucida Sans"/>
              </a:defRPr>
            </a:lvl4pPr>
            <a:lvl5pPr marL="0" marR="0" lvl="4" indent="0" algn="l" rtl="0">
              <a:spcBef>
                <a:spcPts val="0"/>
              </a:spcBef>
              <a:buNone/>
              <a:defRPr sz="1200" b="1" i="0" u="none" strike="noStrike" cap="none">
                <a:solidFill>
                  <a:schemeClr val="dk1"/>
                </a:solidFill>
                <a:latin typeface="Lucida Sans"/>
                <a:ea typeface="Lucida Sans"/>
                <a:cs typeface="Lucida Sans"/>
                <a:sym typeface="Lucida Sans"/>
              </a:defRPr>
            </a:lvl5pPr>
            <a:lvl6pPr marL="0" marR="0" lvl="5" indent="0" algn="l" rtl="0">
              <a:spcBef>
                <a:spcPts val="0"/>
              </a:spcBef>
              <a:buNone/>
              <a:defRPr sz="1200" b="1" i="0" u="none" strike="noStrike" cap="none">
                <a:solidFill>
                  <a:schemeClr val="dk1"/>
                </a:solidFill>
                <a:latin typeface="Lucida Sans"/>
                <a:ea typeface="Lucida Sans"/>
                <a:cs typeface="Lucida Sans"/>
                <a:sym typeface="Lucida Sans"/>
              </a:defRPr>
            </a:lvl6pPr>
            <a:lvl7pPr marL="0" marR="0" lvl="6" indent="0" algn="l" rtl="0">
              <a:spcBef>
                <a:spcPts val="0"/>
              </a:spcBef>
              <a:buNone/>
              <a:defRPr sz="1200" b="1" i="0" u="none" strike="noStrike" cap="none">
                <a:solidFill>
                  <a:schemeClr val="dk1"/>
                </a:solidFill>
                <a:latin typeface="Lucida Sans"/>
                <a:ea typeface="Lucida Sans"/>
                <a:cs typeface="Lucida Sans"/>
                <a:sym typeface="Lucida Sans"/>
              </a:defRPr>
            </a:lvl7pPr>
            <a:lvl8pPr marL="0" marR="0" lvl="7" indent="0" algn="l" rtl="0">
              <a:spcBef>
                <a:spcPts val="0"/>
              </a:spcBef>
              <a:buNone/>
              <a:defRPr sz="1200" b="1" i="0" u="none" strike="noStrike" cap="none">
                <a:solidFill>
                  <a:schemeClr val="dk1"/>
                </a:solidFill>
                <a:latin typeface="Lucida Sans"/>
                <a:ea typeface="Lucida Sans"/>
                <a:cs typeface="Lucida Sans"/>
                <a:sym typeface="Lucida Sans"/>
              </a:defRPr>
            </a:lvl8pPr>
            <a:lvl9pPr marL="0" marR="0" lvl="8" indent="0" algn="l" rtl="0">
              <a:spcBef>
                <a:spcPts val="0"/>
              </a:spcBef>
              <a:buNone/>
              <a:defRPr sz="1200" b="1" i="0" u="none" strike="noStrike" cap="none">
                <a:solidFill>
                  <a:schemeClr val="dk1"/>
                </a:solidFill>
                <a:latin typeface="Lucida Sans"/>
                <a:ea typeface="Lucida Sans"/>
                <a:cs typeface="Lucida Sans"/>
                <a:sym typeface="Lucida Sans"/>
              </a:defRPr>
            </a:lvl9pPr>
          </a:lstStyle>
          <a:p>
            <a:fld id="{DC5E15B8-AC52-485A-B120-3D3FC476122B}" type="slidenum">
              <a:rPr lang="en-US" smtClean="0"/>
              <a:t>‹#›</a:t>
            </a:fld>
            <a:endParaRPr lang="en-US"/>
          </a:p>
        </p:txBody>
      </p:sp>
    </p:spTree>
    <p:extLst>
      <p:ext uri="{BB962C8B-B14F-4D97-AF65-F5344CB8AC3E}">
        <p14:creationId xmlns:p14="http://schemas.microsoft.com/office/powerpoint/2010/main" val="59235876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3" r:id="rId32"/>
    <p:sldLayoutId id="2147483694" r:id="rId33"/>
    <p:sldLayoutId id="2147483695" r:id="rId34"/>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dk1"/>
        </a:solidFill>
        <a:effectLst/>
      </p:bgPr>
    </p:bg>
    <p:spTree>
      <p:nvGrpSpPr>
        <p:cNvPr id="1" name="Shape 182"/>
        <p:cNvGrpSpPr/>
        <p:nvPr/>
      </p:nvGrpSpPr>
      <p:grpSpPr>
        <a:xfrm>
          <a:off x="0" y="0"/>
          <a:ext cx="0" cy="0"/>
          <a:chOff x="0" y="0"/>
          <a:chExt cx="0" cy="0"/>
        </a:xfrm>
      </p:grpSpPr>
      <p:sp>
        <p:nvSpPr>
          <p:cNvPr id="183" name="Google Shape;183;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Lucida Sans"/>
              <a:buNone/>
              <a:defRPr sz="4400" b="1" i="0" u="none" strike="noStrike" cap="none">
                <a:solidFill>
                  <a:schemeClr val="lt1"/>
                </a:solidFill>
                <a:latin typeface="Lucida Sans"/>
                <a:ea typeface="Lucida Sans"/>
                <a:cs typeface="Lucida Sans"/>
                <a:sym typeface="Lucida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4" name="Google Shape;184;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2"/>
              </a:buClr>
              <a:buSzPts val="2800"/>
              <a:buFont typeface="Arial"/>
              <a:buChar char="•"/>
              <a:defRPr sz="2800" b="0" i="0" u="none" strike="noStrike" cap="none">
                <a:solidFill>
                  <a:schemeClr val="accent2"/>
                </a:solidFill>
                <a:latin typeface="Arial"/>
                <a:ea typeface="Arial"/>
                <a:cs typeface="Arial"/>
                <a:sym typeface="Arial"/>
              </a:defRPr>
            </a:lvl1pPr>
            <a:lvl2pPr marL="914400" marR="0" lvl="1" indent="-381000" algn="l" rtl="0">
              <a:lnSpc>
                <a:spcPct val="90000"/>
              </a:lnSpc>
              <a:spcBef>
                <a:spcPts val="500"/>
              </a:spcBef>
              <a:spcAft>
                <a:spcPts val="0"/>
              </a:spcAft>
              <a:buClr>
                <a:schemeClr val="accent2"/>
              </a:buClr>
              <a:buSzPts val="2400"/>
              <a:buFont typeface="Arial"/>
              <a:buChar char="•"/>
              <a:defRPr sz="2400" b="1" i="0" u="none" strike="noStrike" cap="none">
                <a:solidFill>
                  <a:schemeClr val="accent2"/>
                </a:solidFill>
                <a:latin typeface="Arial"/>
                <a:ea typeface="Arial"/>
                <a:cs typeface="Arial"/>
                <a:sym typeface="Arial"/>
              </a:defRPr>
            </a:lvl2pPr>
            <a:lvl3pPr marL="1371600" marR="0" lvl="2" indent="-355600" algn="l" rtl="0">
              <a:lnSpc>
                <a:spcPct val="90000"/>
              </a:lnSpc>
              <a:spcBef>
                <a:spcPts val="500"/>
              </a:spcBef>
              <a:spcAft>
                <a:spcPts val="0"/>
              </a:spcAft>
              <a:buClr>
                <a:schemeClr val="accent2"/>
              </a:buClr>
              <a:buSzPts val="2000"/>
              <a:buFont typeface="Arial"/>
              <a:buChar char="•"/>
              <a:defRPr sz="2000" b="0" i="0" u="none" strike="noStrike" cap="none">
                <a:solidFill>
                  <a:schemeClr val="accent2"/>
                </a:solidFill>
                <a:latin typeface="Arial"/>
                <a:ea typeface="Arial"/>
                <a:cs typeface="Arial"/>
                <a:sym typeface="Arial"/>
              </a:defRPr>
            </a:lvl3pPr>
            <a:lvl4pPr marL="1828800" marR="0" lvl="3"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4pPr>
            <a:lvl5pPr marL="2286000" marR="0" lvl="4"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85" name="Google Shape;185;p27"/>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200" b="1" i="0" u="none" strike="noStrike" cap="none">
                <a:solidFill>
                  <a:schemeClr val="lt1"/>
                </a:solidFill>
                <a:latin typeface="Lucida Sans"/>
                <a:ea typeface="Lucida Sans"/>
                <a:cs typeface="Lucida Sans"/>
                <a:sym typeface="Lucida Sans"/>
              </a:defRPr>
            </a:lvl1pPr>
            <a:lvl2pPr marL="0" marR="0" lvl="1" indent="0" algn="l" rtl="0">
              <a:spcBef>
                <a:spcPts val="0"/>
              </a:spcBef>
              <a:buNone/>
              <a:defRPr sz="1200" b="1" i="0" u="none" strike="noStrike" cap="none">
                <a:solidFill>
                  <a:schemeClr val="lt1"/>
                </a:solidFill>
                <a:latin typeface="Lucida Sans"/>
                <a:ea typeface="Lucida Sans"/>
                <a:cs typeface="Lucida Sans"/>
                <a:sym typeface="Lucida Sans"/>
              </a:defRPr>
            </a:lvl2pPr>
            <a:lvl3pPr marL="0" marR="0" lvl="2" indent="0" algn="l" rtl="0">
              <a:spcBef>
                <a:spcPts val="0"/>
              </a:spcBef>
              <a:buNone/>
              <a:defRPr sz="1200" b="1" i="0" u="none" strike="noStrike" cap="none">
                <a:solidFill>
                  <a:schemeClr val="lt1"/>
                </a:solidFill>
                <a:latin typeface="Lucida Sans"/>
                <a:ea typeface="Lucida Sans"/>
                <a:cs typeface="Lucida Sans"/>
                <a:sym typeface="Lucida Sans"/>
              </a:defRPr>
            </a:lvl3pPr>
            <a:lvl4pPr marL="0" marR="0" lvl="3" indent="0" algn="l" rtl="0">
              <a:spcBef>
                <a:spcPts val="0"/>
              </a:spcBef>
              <a:buNone/>
              <a:defRPr sz="1200" b="1" i="0" u="none" strike="noStrike" cap="none">
                <a:solidFill>
                  <a:schemeClr val="lt1"/>
                </a:solidFill>
                <a:latin typeface="Lucida Sans"/>
                <a:ea typeface="Lucida Sans"/>
                <a:cs typeface="Lucida Sans"/>
                <a:sym typeface="Lucida Sans"/>
              </a:defRPr>
            </a:lvl4pPr>
            <a:lvl5pPr marL="0" marR="0" lvl="4" indent="0" algn="l" rtl="0">
              <a:spcBef>
                <a:spcPts val="0"/>
              </a:spcBef>
              <a:buNone/>
              <a:defRPr sz="1200" b="1" i="0" u="none" strike="noStrike" cap="none">
                <a:solidFill>
                  <a:schemeClr val="lt1"/>
                </a:solidFill>
                <a:latin typeface="Lucida Sans"/>
                <a:ea typeface="Lucida Sans"/>
                <a:cs typeface="Lucida Sans"/>
                <a:sym typeface="Lucida Sans"/>
              </a:defRPr>
            </a:lvl5pPr>
            <a:lvl6pPr marL="0" marR="0" lvl="5" indent="0" algn="l" rtl="0">
              <a:spcBef>
                <a:spcPts val="0"/>
              </a:spcBef>
              <a:buNone/>
              <a:defRPr sz="1200" b="1" i="0" u="none" strike="noStrike" cap="none">
                <a:solidFill>
                  <a:schemeClr val="lt1"/>
                </a:solidFill>
                <a:latin typeface="Lucida Sans"/>
                <a:ea typeface="Lucida Sans"/>
                <a:cs typeface="Lucida Sans"/>
                <a:sym typeface="Lucida Sans"/>
              </a:defRPr>
            </a:lvl6pPr>
            <a:lvl7pPr marL="0" marR="0" lvl="6" indent="0" algn="l" rtl="0">
              <a:spcBef>
                <a:spcPts val="0"/>
              </a:spcBef>
              <a:buNone/>
              <a:defRPr sz="1200" b="1" i="0" u="none" strike="noStrike" cap="none">
                <a:solidFill>
                  <a:schemeClr val="lt1"/>
                </a:solidFill>
                <a:latin typeface="Lucida Sans"/>
                <a:ea typeface="Lucida Sans"/>
                <a:cs typeface="Lucida Sans"/>
                <a:sym typeface="Lucida Sans"/>
              </a:defRPr>
            </a:lvl7pPr>
            <a:lvl8pPr marL="0" marR="0" lvl="7" indent="0" algn="l" rtl="0">
              <a:spcBef>
                <a:spcPts val="0"/>
              </a:spcBef>
              <a:buNone/>
              <a:defRPr sz="1200" b="1" i="0" u="none" strike="noStrike" cap="none">
                <a:solidFill>
                  <a:schemeClr val="lt1"/>
                </a:solidFill>
                <a:latin typeface="Lucida Sans"/>
                <a:ea typeface="Lucida Sans"/>
                <a:cs typeface="Lucida Sans"/>
                <a:sym typeface="Lucida Sans"/>
              </a:defRPr>
            </a:lvl8pPr>
            <a:lvl9pPr marL="0" marR="0" lvl="8" indent="0" algn="l" rtl="0">
              <a:spcBef>
                <a:spcPts val="0"/>
              </a:spcBef>
              <a:buNone/>
              <a:defRPr sz="1200" b="1" i="0" u="none" strike="noStrike" cap="none">
                <a:solidFill>
                  <a:schemeClr val="lt1"/>
                </a:solidFill>
                <a:latin typeface="Lucida Sans"/>
                <a:ea typeface="Lucida Sans"/>
                <a:cs typeface="Lucida Sans"/>
                <a:sym typeface="Lucida Sans"/>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94476515"/>
      </p:ext>
    </p:extLst>
  </p:cSld>
  <p:clrMap bg1="lt1" tx1="dk1" bg2="dk2" tx2="lt2" accent1="accent1" accent2="accent2" accent3="accent3" accent4="accent4" accent5="accent5" accent6="accent6" hlink="hlink" folHlink="folHlink"/>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Lucida Sans"/>
              <a:buNone/>
              <a:defRPr sz="4400" b="1" i="0" u="none" strike="noStrike" cap="none">
                <a:solidFill>
                  <a:schemeClr val="dk1"/>
                </a:solidFill>
                <a:latin typeface="Lucida Sans"/>
                <a:ea typeface="Lucida Sans"/>
                <a:cs typeface="Lucida Sans"/>
                <a:sym typeface="Lucida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2"/>
              </a:buClr>
              <a:buSzPts val="2800"/>
              <a:buFont typeface="Arial"/>
              <a:buChar char="•"/>
              <a:defRPr sz="2800" b="0" i="0" u="none" strike="noStrike" cap="none">
                <a:solidFill>
                  <a:schemeClr val="accent2"/>
                </a:solidFill>
                <a:latin typeface="Arial"/>
                <a:ea typeface="Arial"/>
                <a:cs typeface="Arial"/>
                <a:sym typeface="Arial"/>
              </a:defRPr>
            </a:lvl1pPr>
            <a:lvl2pPr marL="914400" marR="0" lvl="1" indent="-381000" algn="l" rtl="0">
              <a:lnSpc>
                <a:spcPct val="90000"/>
              </a:lnSpc>
              <a:spcBef>
                <a:spcPts val="500"/>
              </a:spcBef>
              <a:spcAft>
                <a:spcPts val="0"/>
              </a:spcAft>
              <a:buClr>
                <a:schemeClr val="accent2"/>
              </a:buClr>
              <a:buSzPts val="2400"/>
              <a:buFont typeface="Arial"/>
              <a:buChar char="•"/>
              <a:defRPr sz="2400" b="1" i="0" u="none" strike="noStrike" cap="none">
                <a:solidFill>
                  <a:schemeClr val="accent2"/>
                </a:solidFill>
                <a:latin typeface="Arial"/>
                <a:ea typeface="Arial"/>
                <a:cs typeface="Arial"/>
                <a:sym typeface="Arial"/>
              </a:defRPr>
            </a:lvl2pPr>
            <a:lvl3pPr marL="1371600" marR="0" lvl="2" indent="-355600" algn="l" rtl="0">
              <a:lnSpc>
                <a:spcPct val="90000"/>
              </a:lnSpc>
              <a:spcBef>
                <a:spcPts val="500"/>
              </a:spcBef>
              <a:spcAft>
                <a:spcPts val="0"/>
              </a:spcAft>
              <a:buClr>
                <a:schemeClr val="accent2"/>
              </a:buClr>
              <a:buSzPts val="2000"/>
              <a:buFont typeface="Arial"/>
              <a:buChar char="•"/>
              <a:defRPr sz="2000" b="0" i="0" u="none" strike="noStrike" cap="none">
                <a:solidFill>
                  <a:schemeClr val="accent2"/>
                </a:solidFill>
                <a:latin typeface="Arial"/>
                <a:ea typeface="Arial"/>
                <a:cs typeface="Arial"/>
                <a:sym typeface="Arial"/>
              </a:defRPr>
            </a:lvl3pPr>
            <a:lvl4pPr marL="1828800" marR="0" lvl="3"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4pPr>
            <a:lvl5pPr marL="2286000" marR="0" lvl="4"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25"/>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200" b="1" i="0" u="none" strike="noStrike" cap="none">
                <a:solidFill>
                  <a:schemeClr val="dk1"/>
                </a:solidFill>
                <a:latin typeface="Lucida Sans"/>
                <a:ea typeface="Lucida Sans"/>
                <a:cs typeface="Lucida Sans"/>
                <a:sym typeface="Lucida Sans"/>
              </a:defRPr>
            </a:lvl1pPr>
            <a:lvl2pPr marL="0" marR="0" lvl="1" indent="0" algn="l" rtl="0">
              <a:spcBef>
                <a:spcPts val="0"/>
              </a:spcBef>
              <a:buNone/>
              <a:defRPr sz="1200" b="1" i="0" u="none" strike="noStrike" cap="none">
                <a:solidFill>
                  <a:schemeClr val="dk1"/>
                </a:solidFill>
                <a:latin typeface="Lucida Sans"/>
                <a:ea typeface="Lucida Sans"/>
                <a:cs typeface="Lucida Sans"/>
                <a:sym typeface="Lucida Sans"/>
              </a:defRPr>
            </a:lvl2pPr>
            <a:lvl3pPr marL="0" marR="0" lvl="2" indent="0" algn="l" rtl="0">
              <a:spcBef>
                <a:spcPts val="0"/>
              </a:spcBef>
              <a:buNone/>
              <a:defRPr sz="1200" b="1" i="0" u="none" strike="noStrike" cap="none">
                <a:solidFill>
                  <a:schemeClr val="dk1"/>
                </a:solidFill>
                <a:latin typeface="Lucida Sans"/>
                <a:ea typeface="Lucida Sans"/>
                <a:cs typeface="Lucida Sans"/>
                <a:sym typeface="Lucida Sans"/>
              </a:defRPr>
            </a:lvl3pPr>
            <a:lvl4pPr marL="0" marR="0" lvl="3" indent="0" algn="l" rtl="0">
              <a:spcBef>
                <a:spcPts val="0"/>
              </a:spcBef>
              <a:buNone/>
              <a:defRPr sz="1200" b="1" i="0" u="none" strike="noStrike" cap="none">
                <a:solidFill>
                  <a:schemeClr val="dk1"/>
                </a:solidFill>
                <a:latin typeface="Lucida Sans"/>
                <a:ea typeface="Lucida Sans"/>
                <a:cs typeface="Lucida Sans"/>
                <a:sym typeface="Lucida Sans"/>
              </a:defRPr>
            </a:lvl4pPr>
            <a:lvl5pPr marL="0" marR="0" lvl="4" indent="0" algn="l" rtl="0">
              <a:spcBef>
                <a:spcPts val="0"/>
              </a:spcBef>
              <a:buNone/>
              <a:defRPr sz="1200" b="1" i="0" u="none" strike="noStrike" cap="none">
                <a:solidFill>
                  <a:schemeClr val="dk1"/>
                </a:solidFill>
                <a:latin typeface="Lucida Sans"/>
                <a:ea typeface="Lucida Sans"/>
                <a:cs typeface="Lucida Sans"/>
                <a:sym typeface="Lucida Sans"/>
              </a:defRPr>
            </a:lvl5pPr>
            <a:lvl6pPr marL="0" marR="0" lvl="5" indent="0" algn="l" rtl="0">
              <a:spcBef>
                <a:spcPts val="0"/>
              </a:spcBef>
              <a:buNone/>
              <a:defRPr sz="1200" b="1" i="0" u="none" strike="noStrike" cap="none">
                <a:solidFill>
                  <a:schemeClr val="dk1"/>
                </a:solidFill>
                <a:latin typeface="Lucida Sans"/>
                <a:ea typeface="Lucida Sans"/>
                <a:cs typeface="Lucida Sans"/>
                <a:sym typeface="Lucida Sans"/>
              </a:defRPr>
            </a:lvl6pPr>
            <a:lvl7pPr marL="0" marR="0" lvl="6" indent="0" algn="l" rtl="0">
              <a:spcBef>
                <a:spcPts val="0"/>
              </a:spcBef>
              <a:buNone/>
              <a:defRPr sz="1200" b="1" i="0" u="none" strike="noStrike" cap="none">
                <a:solidFill>
                  <a:schemeClr val="dk1"/>
                </a:solidFill>
                <a:latin typeface="Lucida Sans"/>
                <a:ea typeface="Lucida Sans"/>
                <a:cs typeface="Lucida Sans"/>
                <a:sym typeface="Lucida Sans"/>
              </a:defRPr>
            </a:lvl7pPr>
            <a:lvl8pPr marL="0" marR="0" lvl="7" indent="0" algn="l" rtl="0">
              <a:spcBef>
                <a:spcPts val="0"/>
              </a:spcBef>
              <a:buNone/>
              <a:defRPr sz="1200" b="1" i="0" u="none" strike="noStrike" cap="none">
                <a:solidFill>
                  <a:schemeClr val="dk1"/>
                </a:solidFill>
                <a:latin typeface="Lucida Sans"/>
                <a:ea typeface="Lucida Sans"/>
                <a:cs typeface="Lucida Sans"/>
                <a:sym typeface="Lucida Sans"/>
              </a:defRPr>
            </a:lvl8pPr>
            <a:lvl9pPr marL="0" marR="0" lvl="8" indent="0" algn="l" rtl="0">
              <a:spcBef>
                <a:spcPts val="0"/>
              </a:spcBef>
              <a:buNone/>
              <a:defRPr sz="1200" b="1" i="0" u="none" strike="noStrike" cap="none">
                <a:solidFill>
                  <a:schemeClr val="dk1"/>
                </a:solidFill>
                <a:latin typeface="Lucida Sans"/>
                <a:ea typeface="Lucida Sans"/>
                <a:cs typeface="Lucida Sans"/>
                <a:sym typeface="Lucida Sans"/>
              </a:defRPr>
            </a:lvl9pPr>
          </a:lstStyle>
          <a:p>
            <a:fld id="{DC5E15B8-AC52-485A-B120-3D3FC476122B}" type="slidenum">
              <a:rPr lang="en-US" smtClean="0"/>
              <a:t>‹#›</a:t>
            </a:fld>
            <a:endParaRPr lang="en-US"/>
          </a:p>
        </p:txBody>
      </p:sp>
    </p:spTree>
    <p:extLst>
      <p:ext uri="{BB962C8B-B14F-4D97-AF65-F5344CB8AC3E}">
        <p14:creationId xmlns:p14="http://schemas.microsoft.com/office/powerpoint/2010/main" val="2861176978"/>
      </p:ext>
    </p:extLst>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dk1"/>
        </a:solidFill>
        <a:effectLst/>
      </p:bgPr>
    </p:bg>
    <p:spTree>
      <p:nvGrpSpPr>
        <p:cNvPr id="1" name="Shape 182"/>
        <p:cNvGrpSpPr/>
        <p:nvPr/>
      </p:nvGrpSpPr>
      <p:grpSpPr>
        <a:xfrm>
          <a:off x="0" y="0"/>
          <a:ext cx="0" cy="0"/>
          <a:chOff x="0" y="0"/>
          <a:chExt cx="0" cy="0"/>
        </a:xfrm>
      </p:grpSpPr>
      <p:sp>
        <p:nvSpPr>
          <p:cNvPr id="183" name="Google Shape;183;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Lucida Sans"/>
              <a:buNone/>
              <a:defRPr sz="4400" b="1" i="0" u="none" strike="noStrike" cap="none">
                <a:solidFill>
                  <a:schemeClr val="lt1"/>
                </a:solidFill>
                <a:latin typeface="Lucida Sans"/>
                <a:ea typeface="Lucida Sans"/>
                <a:cs typeface="Lucida Sans"/>
                <a:sym typeface="Lucida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4" name="Google Shape;184;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2"/>
              </a:buClr>
              <a:buSzPts val="2800"/>
              <a:buFont typeface="Arial"/>
              <a:buChar char="•"/>
              <a:defRPr sz="2800" b="0" i="0" u="none" strike="noStrike" cap="none">
                <a:solidFill>
                  <a:schemeClr val="accent2"/>
                </a:solidFill>
                <a:latin typeface="Arial"/>
                <a:ea typeface="Arial"/>
                <a:cs typeface="Arial"/>
                <a:sym typeface="Arial"/>
              </a:defRPr>
            </a:lvl1pPr>
            <a:lvl2pPr marL="914400" marR="0" lvl="1" indent="-381000" algn="l" rtl="0">
              <a:lnSpc>
                <a:spcPct val="90000"/>
              </a:lnSpc>
              <a:spcBef>
                <a:spcPts val="500"/>
              </a:spcBef>
              <a:spcAft>
                <a:spcPts val="0"/>
              </a:spcAft>
              <a:buClr>
                <a:schemeClr val="accent2"/>
              </a:buClr>
              <a:buSzPts val="2400"/>
              <a:buFont typeface="Arial"/>
              <a:buChar char="•"/>
              <a:defRPr sz="2400" b="1" i="0" u="none" strike="noStrike" cap="none">
                <a:solidFill>
                  <a:schemeClr val="accent2"/>
                </a:solidFill>
                <a:latin typeface="Arial"/>
                <a:ea typeface="Arial"/>
                <a:cs typeface="Arial"/>
                <a:sym typeface="Arial"/>
              </a:defRPr>
            </a:lvl2pPr>
            <a:lvl3pPr marL="1371600" marR="0" lvl="2" indent="-355600" algn="l" rtl="0">
              <a:lnSpc>
                <a:spcPct val="90000"/>
              </a:lnSpc>
              <a:spcBef>
                <a:spcPts val="500"/>
              </a:spcBef>
              <a:spcAft>
                <a:spcPts val="0"/>
              </a:spcAft>
              <a:buClr>
                <a:schemeClr val="accent2"/>
              </a:buClr>
              <a:buSzPts val="2000"/>
              <a:buFont typeface="Arial"/>
              <a:buChar char="•"/>
              <a:defRPr sz="2000" b="0" i="0" u="none" strike="noStrike" cap="none">
                <a:solidFill>
                  <a:schemeClr val="accent2"/>
                </a:solidFill>
                <a:latin typeface="Arial"/>
                <a:ea typeface="Arial"/>
                <a:cs typeface="Arial"/>
                <a:sym typeface="Arial"/>
              </a:defRPr>
            </a:lvl3pPr>
            <a:lvl4pPr marL="1828800" marR="0" lvl="3"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4pPr>
            <a:lvl5pPr marL="2286000" marR="0" lvl="4" indent="-342900" algn="l" rtl="0">
              <a:lnSpc>
                <a:spcPct val="90000"/>
              </a:lnSpc>
              <a:spcBef>
                <a:spcPts val="50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85" name="Google Shape;185;p27"/>
          <p:cNvSpPr txBox="1">
            <a:spLocks noGrp="1"/>
          </p:cNvSpPr>
          <p:nvPr>
            <p:ph type="sldNum" idx="12"/>
          </p:nvPr>
        </p:nvSpPr>
        <p:spPr>
          <a:xfrm>
            <a:off x="832621" y="6356350"/>
            <a:ext cx="2743200"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200" b="1" i="0" u="none" strike="noStrike" cap="none">
                <a:solidFill>
                  <a:schemeClr val="lt1"/>
                </a:solidFill>
                <a:latin typeface="Lucida Sans"/>
                <a:ea typeface="Lucida Sans"/>
                <a:cs typeface="Lucida Sans"/>
                <a:sym typeface="Lucida Sans"/>
              </a:defRPr>
            </a:lvl1pPr>
            <a:lvl2pPr marL="0" marR="0" lvl="1" indent="0" algn="l" rtl="0">
              <a:spcBef>
                <a:spcPts val="0"/>
              </a:spcBef>
              <a:buNone/>
              <a:defRPr sz="1200" b="1" i="0" u="none" strike="noStrike" cap="none">
                <a:solidFill>
                  <a:schemeClr val="lt1"/>
                </a:solidFill>
                <a:latin typeface="Lucida Sans"/>
                <a:ea typeface="Lucida Sans"/>
                <a:cs typeface="Lucida Sans"/>
                <a:sym typeface="Lucida Sans"/>
              </a:defRPr>
            </a:lvl2pPr>
            <a:lvl3pPr marL="0" marR="0" lvl="2" indent="0" algn="l" rtl="0">
              <a:spcBef>
                <a:spcPts val="0"/>
              </a:spcBef>
              <a:buNone/>
              <a:defRPr sz="1200" b="1" i="0" u="none" strike="noStrike" cap="none">
                <a:solidFill>
                  <a:schemeClr val="lt1"/>
                </a:solidFill>
                <a:latin typeface="Lucida Sans"/>
                <a:ea typeface="Lucida Sans"/>
                <a:cs typeface="Lucida Sans"/>
                <a:sym typeface="Lucida Sans"/>
              </a:defRPr>
            </a:lvl3pPr>
            <a:lvl4pPr marL="0" marR="0" lvl="3" indent="0" algn="l" rtl="0">
              <a:spcBef>
                <a:spcPts val="0"/>
              </a:spcBef>
              <a:buNone/>
              <a:defRPr sz="1200" b="1" i="0" u="none" strike="noStrike" cap="none">
                <a:solidFill>
                  <a:schemeClr val="lt1"/>
                </a:solidFill>
                <a:latin typeface="Lucida Sans"/>
                <a:ea typeface="Lucida Sans"/>
                <a:cs typeface="Lucida Sans"/>
                <a:sym typeface="Lucida Sans"/>
              </a:defRPr>
            </a:lvl4pPr>
            <a:lvl5pPr marL="0" marR="0" lvl="4" indent="0" algn="l" rtl="0">
              <a:spcBef>
                <a:spcPts val="0"/>
              </a:spcBef>
              <a:buNone/>
              <a:defRPr sz="1200" b="1" i="0" u="none" strike="noStrike" cap="none">
                <a:solidFill>
                  <a:schemeClr val="lt1"/>
                </a:solidFill>
                <a:latin typeface="Lucida Sans"/>
                <a:ea typeface="Lucida Sans"/>
                <a:cs typeface="Lucida Sans"/>
                <a:sym typeface="Lucida Sans"/>
              </a:defRPr>
            </a:lvl5pPr>
            <a:lvl6pPr marL="0" marR="0" lvl="5" indent="0" algn="l" rtl="0">
              <a:spcBef>
                <a:spcPts val="0"/>
              </a:spcBef>
              <a:buNone/>
              <a:defRPr sz="1200" b="1" i="0" u="none" strike="noStrike" cap="none">
                <a:solidFill>
                  <a:schemeClr val="lt1"/>
                </a:solidFill>
                <a:latin typeface="Lucida Sans"/>
                <a:ea typeface="Lucida Sans"/>
                <a:cs typeface="Lucida Sans"/>
                <a:sym typeface="Lucida Sans"/>
              </a:defRPr>
            </a:lvl6pPr>
            <a:lvl7pPr marL="0" marR="0" lvl="6" indent="0" algn="l" rtl="0">
              <a:spcBef>
                <a:spcPts val="0"/>
              </a:spcBef>
              <a:buNone/>
              <a:defRPr sz="1200" b="1" i="0" u="none" strike="noStrike" cap="none">
                <a:solidFill>
                  <a:schemeClr val="lt1"/>
                </a:solidFill>
                <a:latin typeface="Lucida Sans"/>
                <a:ea typeface="Lucida Sans"/>
                <a:cs typeface="Lucida Sans"/>
                <a:sym typeface="Lucida Sans"/>
              </a:defRPr>
            </a:lvl7pPr>
            <a:lvl8pPr marL="0" marR="0" lvl="7" indent="0" algn="l" rtl="0">
              <a:spcBef>
                <a:spcPts val="0"/>
              </a:spcBef>
              <a:buNone/>
              <a:defRPr sz="1200" b="1" i="0" u="none" strike="noStrike" cap="none">
                <a:solidFill>
                  <a:schemeClr val="lt1"/>
                </a:solidFill>
                <a:latin typeface="Lucida Sans"/>
                <a:ea typeface="Lucida Sans"/>
                <a:cs typeface="Lucida Sans"/>
                <a:sym typeface="Lucida Sans"/>
              </a:defRPr>
            </a:lvl8pPr>
            <a:lvl9pPr marL="0" marR="0" lvl="8" indent="0" algn="l" rtl="0">
              <a:spcBef>
                <a:spcPts val="0"/>
              </a:spcBef>
              <a:buNone/>
              <a:defRPr sz="1200" b="1" i="0" u="none" strike="noStrike" cap="none">
                <a:solidFill>
                  <a:schemeClr val="lt1"/>
                </a:solidFill>
                <a:latin typeface="Lucida Sans"/>
                <a:ea typeface="Lucida Sans"/>
                <a:cs typeface="Lucida Sans"/>
                <a:sym typeface="Lucida Sans"/>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53683213"/>
      </p:ext>
    </p:extLst>
  </p:cSld>
  <p:clrMap bg1="lt1" tx1="dk1" bg2="dk2" tx2="lt2" accent1="accent1" accent2="accent2" accent3="accent3" accent4="accent4" accent5="accent5" accent6="accent6" hlink="hlink" folHlink="folHlink"/>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9.xml"/></Relationships>
</file>

<file path=ppt/slides/_rels/slide2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9.xml"/></Relationships>
</file>

<file path=ppt/slides/_rels/slide2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9.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9.xml"/></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9.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9.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9.xml"/></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9.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9.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9.xml"/></Relationships>
</file>

<file path=ppt/slides/_rels/slide4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9.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9.xml"/></Relationships>
</file>

<file path=ppt/slides/_rels/slide5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9.xml"/></Relationships>
</file>

<file path=ppt/slides/_rels/slide5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9.xml"/></Relationships>
</file>

<file path=ppt/slides/_rels/slide5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4160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Planning &amp; Coordination</a:t>
            </a:r>
          </a:p>
        </p:txBody>
      </p:sp>
      <p:pic>
        <p:nvPicPr>
          <p:cNvPr id="10" name="Picture 9">
            <a:extLst>
              <a:ext uri="{FF2B5EF4-FFF2-40B4-BE49-F238E27FC236}">
                <a16:creationId xmlns:a16="http://schemas.microsoft.com/office/drawing/2014/main" id="{9B6A2F8D-C885-A19D-F06D-049E25A7D897}"/>
              </a:ext>
            </a:extLst>
          </p:cNvPr>
          <p:cNvPicPr>
            <a:picLocks noChangeAspect="1"/>
          </p:cNvPicPr>
          <p:nvPr/>
        </p:nvPicPr>
        <p:blipFill>
          <a:blip r:embed="rId2"/>
          <a:stretch>
            <a:fillRect/>
          </a:stretch>
        </p:blipFill>
        <p:spPr>
          <a:xfrm>
            <a:off x="2342625" y="2174048"/>
            <a:ext cx="7506748" cy="4258269"/>
          </a:xfrm>
          <a:prstGeom prst="rect">
            <a:avLst/>
          </a:prstGeom>
        </p:spPr>
      </p:pic>
      <p:pic>
        <p:nvPicPr>
          <p:cNvPr id="6" name="Picture 5">
            <a:extLst>
              <a:ext uri="{FF2B5EF4-FFF2-40B4-BE49-F238E27FC236}">
                <a16:creationId xmlns:a16="http://schemas.microsoft.com/office/drawing/2014/main" id="{5D9B737A-A7E8-80DB-9403-FAF82DE97698}"/>
              </a:ext>
            </a:extLst>
          </p:cNvPr>
          <p:cNvPicPr>
            <a:picLocks noChangeAspect="1"/>
          </p:cNvPicPr>
          <p:nvPr/>
        </p:nvPicPr>
        <p:blipFill>
          <a:blip r:embed="rId3"/>
          <a:stretch>
            <a:fillRect/>
          </a:stretch>
        </p:blipFill>
        <p:spPr>
          <a:xfrm>
            <a:off x="838199" y="1526792"/>
            <a:ext cx="10515600" cy="1028026"/>
          </a:xfrm>
          <a:prstGeom prst="rect">
            <a:avLst/>
          </a:prstGeom>
        </p:spPr>
      </p:pic>
    </p:spTree>
    <p:extLst>
      <p:ext uri="{BB962C8B-B14F-4D97-AF65-F5344CB8AC3E}">
        <p14:creationId xmlns:p14="http://schemas.microsoft.com/office/powerpoint/2010/main" val="660391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Planning &amp; Coordination</a:t>
            </a:r>
          </a:p>
        </p:txBody>
      </p:sp>
      <p:pic>
        <p:nvPicPr>
          <p:cNvPr id="8" name="Picture 7">
            <a:extLst>
              <a:ext uri="{FF2B5EF4-FFF2-40B4-BE49-F238E27FC236}">
                <a16:creationId xmlns:a16="http://schemas.microsoft.com/office/drawing/2014/main" id="{1712AA87-309E-C109-AF99-D64D4E971785}"/>
              </a:ext>
            </a:extLst>
          </p:cNvPr>
          <p:cNvPicPr>
            <a:picLocks noChangeAspect="1"/>
          </p:cNvPicPr>
          <p:nvPr/>
        </p:nvPicPr>
        <p:blipFill>
          <a:blip r:embed="rId2"/>
          <a:stretch>
            <a:fillRect/>
          </a:stretch>
        </p:blipFill>
        <p:spPr>
          <a:xfrm>
            <a:off x="361149" y="1633287"/>
            <a:ext cx="11469701" cy="3591426"/>
          </a:xfrm>
          <a:prstGeom prst="rect">
            <a:avLst/>
          </a:prstGeom>
        </p:spPr>
      </p:pic>
    </p:spTree>
    <p:extLst>
      <p:ext uri="{BB962C8B-B14F-4D97-AF65-F5344CB8AC3E}">
        <p14:creationId xmlns:p14="http://schemas.microsoft.com/office/powerpoint/2010/main" val="1022693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ctrTitle"/>
          </p:nvPr>
        </p:nvSpPr>
        <p:spPr/>
        <p:txBody>
          <a:bodyPr/>
          <a:lstStyle/>
          <a:p>
            <a:r>
              <a:rPr lang="en-US" dirty="0"/>
              <a:t>Flight Operations</a:t>
            </a:r>
          </a:p>
        </p:txBody>
      </p:sp>
      <p:sp>
        <p:nvSpPr>
          <p:cNvPr id="2" name="Subtitle 1">
            <a:extLst>
              <a:ext uri="{FF2B5EF4-FFF2-40B4-BE49-F238E27FC236}">
                <a16:creationId xmlns:a16="http://schemas.microsoft.com/office/drawing/2014/main" id="{EB00EFAB-D282-BE39-91BC-C4B3B0C756F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534807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pic>
        <p:nvPicPr>
          <p:cNvPr id="8" name="Picture 7">
            <a:extLst>
              <a:ext uri="{FF2B5EF4-FFF2-40B4-BE49-F238E27FC236}">
                <a16:creationId xmlns:a16="http://schemas.microsoft.com/office/drawing/2014/main" id="{4A173357-155D-3E55-3544-D6A7B983002A}"/>
              </a:ext>
            </a:extLst>
          </p:cNvPr>
          <p:cNvPicPr>
            <a:picLocks noChangeAspect="1"/>
          </p:cNvPicPr>
          <p:nvPr/>
        </p:nvPicPr>
        <p:blipFill>
          <a:blip r:embed="rId2"/>
          <a:stretch>
            <a:fillRect/>
          </a:stretch>
        </p:blipFill>
        <p:spPr>
          <a:xfrm>
            <a:off x="380202" y="1576129"/>
            <a:ext cx="11431595" cy="3705742"/>
          </a:xfrm>
          <a:prstGeom prst="rect">
            <a:avLst/>
          </a:prstGeom>
        </p:spPr>
      </p:pic>
    </p:spTree>
    <p:extLst>
      <p:ext uri="{BB962C8B-B14F-4D97-AF65-F5344CB8AC3E}">
        <p14:creationId xmlns:p14="http://schemas.microsoft.com/office/powerpoint/2010/main" val="1373639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sp>
        <p:nvSpPr>
          <p:cNvPr id="6" name="Text Placeholder 5">
            <a:extLst>
              <a:ext uri="{FF2B5EF4-FFF2-40B4-BE49-F238E27FC236}">
                <a16:creationId xmlns:a16="http://schemas.microsoft.com/office/drawing/2014/main" id="{4033CBD5-C9F5-39A7-01FC-2052E8D9BD55}"/>
              </a:ext>
            </a:extLst>
          </p:cNvPr>
          <p:cNvSpPr>
            <a:spLocks noGrp="1"/>
          </p:cNvSpPr>
          <p:nvPr>
            <p:ph type="body" idx="1"/>
          </p:nvPr>
        </p:nvSpPr>
        <p:spPr>
          <a:xfrm>
            <a:off x="838200" y="4645151"/>
            <a:ext cx="10515600" cy="1531811"/>
          </a:xfrm>
        </p:spPr>
        <p:txBody>
          <a:bodyPr/>
          <a:lstStyle/>
          <a:p>
            <a:endParaRPr lang="en-US" dirty="0"/>
          </a:p>
        </p:txBody>
      </p:sp>
      <p:pic>
        <p:nvPicPr>
          <p:cNvPr id="8" name="Picture 7">
            <a:extLst>
              <a:ext uri="{FF2B5EF4-FFF2-40B4-BE49-F238E27FC236}">
                <a16:creationId xmlns:a16="http://schemas.microsoft.com/office/drawing/2014/main" id="{DFD0AFDE-68B1-0D52-6A11-04A7EE36CDD6}"/>
              </a:ext>
            </a:extLst>
          </p:cNvPr>
          <p:cNvPicPr>
            <a:picLocks noChangeAspect="1"/>
          </p:cNvPicPr>
          <p:nvPr/>
        </p:nvPicPr>
        <p:blipFill>
          <a:blip r:embed="rId2"/>
          <a:stretch>
            <a:fillRect/>
          </a:stretch>
        </p:blipFill>
        <p:spPr>
          <a:xfrm>
            <a:off x="342097" y="1590418"/>
            <a:ext cx="11507806" cy="3677163"/>
          </a:xfrm>
          <a:prstGeom prst="rect">
            <a:avLst/>
          </a:prstGeom>
        </p:spPr>
      </p:pic>
    </p:spTree>
    <p:extLst>
      <p:ext uri="{BB962C8B-B14F-4D97-AF65-F5344CB8AC3E}">
        <p14:creationId xmlns:p14="http://schemas.microsoft.com/office/powerpoint/2010/main" val="2751501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sp>
        <p:nvSpPr>
          <p:cNvPr id="6" name="Text Placeholder 5">
            <a:extLst>
              <a:ext uri="{FF2B5EF4-FFF2-40B4-BE49-F238E27FC236}">
                <a16:creationId xmlns:a16="http://schemas.microsoft.com/office/drawing/2014/main" id="{4033CBD5-C9F5-39A7-01FC-2052E8D9BD55}"/>
              </a:ext>
            </a:extLst>
          </p:cNvPr>
          <p:cNvSpPr>
            <a:spLocks noGrp="1"/>
          </p:cNvSpPr>
          <p:nvPr>
            <p:ph type="body" idx="1"/>
          </p:nvPr>
        </p:nvSpPr>
        <p:spPr>
          <a:xfrm>
            <a:off x="838200" y="2560321"/>
            <a:ext cx="10515600" cy="3909305"/>
          </a:xfrm>
        </p:spPr>
        <p:txBody>
          <a:bodyPr>
            <a:normAutofit fontScale="55000" lnSpcReduction="20000"/>
          </a:bodyPr>
          <a:lstStyle/>
          <a:p>
            <a:r>
              <a:rPr lang="en-US" dirty="0"/>
              <a:t>Tuesday: </a:t>
            </a:r>
            <a:r>
              <a:rPr lang="en-US" b="1" dirty="0"/>
              <a:t>Delay</a:t>
            </a:r>
            <a:r>
              <a:rPr lang="en-US" dirty="0"/>
              <a:t> due to weather (normalized deviation). UAS </a:t>
            </a:r>
            <a:r>
              <a:rPr lang="en-US" b="1" dirty="0"/>
              <a:t>landed 100 yards </a:t>
            </a:r>
            <a:r>
              <a:rPr lang="en-US" dirty="0"/>
              <a:t>from LZ (abnormal deviation). Return flight </a:t>
            </a:r>
            <a:r>
              <a:rPr lang="en-US" b="1" dirty="0"/>
              <a:t>route cancelled </a:t>
            </a:r>
            <a:r>
              <a:rPr lang="en-US" dirty="0"/>
              <a:t>(abnormal deviation, but safe decision). Wednesday: </a:t>
            </a:r>
            <a:r>
              <a:rPr lang="en-US" b="1" dirty="0"/>
              <a:t>Delayed</a:t>
            </a:r>
            <a:r>
              <a:rPr lang="en-US" dirty="0"/>
              <a:t> start due to lack of mx sign off. Return </a:t>
            </a:r>
            <a:r>
              <a:rPr lang="en-US" b="1" dirty="0"/>
              <a:t>flight route cancelled </a:t>
            </a:r>
            <a:r>
              <a:rPr lang="en-US" dirty="0"/>
              <a:t>due to wind and battery concerns. (abnormal deviation, but safe decision). </a:t>
            </a:r>
          </a:p>
          <a:p>
            <a:r>
              <a:rPr lang="en-US" dirty="0"/>
              <a:t>Coordination regarding </a:t>
            </a:r>
            <a:r>
              <a:rPr lang="en-US" b="1" dirty="0"/>
              <a:t>flight over busy highway </a:t>
            </a:r>
          </a:p>
          <a:p>
            <a:r>
              <a:rPr lang="en-US" dirty="0"/>
              <a:t>First flight from New Town to Twin Buttes, Tuesday September 17th. </a:t>
            </a:r>
          </a:p>
          <a:p>
            <a:r>
              <a:rPr lang="en-US" b="1" dirty="0"/>
              <a:t>LZ changed, VO locations, and delays </a:t>
            </a:r>
          </a:p>
          <a:p>
            <a:r>
              <a:rPr lang="en-US" dirty="0"/>
              <a:t>We intended to conduct round trip flights but due to equipment and weather, we were </a:t>
            </a:r>
            <a:r>
              <a:rPr lang="en-US" b="1" dirty="0"/>
              <a:t>only able to conduct 2 </a:t>
            </a:r>
            <a:r>
              <a:rPr lang="en-US" b="1" dirty="0" err="1"/>
              <a:t>oneway</a:t>
            </a:r>
            <a:r>
              <a:rPr lang="en-US" b="1" dirty="0"/>
              <a:t> </a:t>
            </a:r>
            <a:r>
              <a:rPr lang="en-US" dirty="0"/>
              <a:t>flights from New Town to Twin Buttes </a:t>
            </a:r>
          </a:p>
          <a:p>
            <a:r>
              <a:rPr lang="en-US" dirty="0"/>
              <a:t>The flight crew operated exactly as briefed the day of both fights. The only change was the </a:t>
            </a:r>
            <a:r>
              <a:rPr lang="en-US" b="1" dirty="0"/>
              <a:t>take-off location that was identified 48 hours prior </a:t>
            </a:r>
            <a:r>
              <a:rPr lang="en-US" dirty="0"/>
              <a:t>due to construction that was not completed on the timeline the flight operations team was provided by MHA nation. The </a:t>
            </a:r>
            <a:r>
              <a:rPr lang="en-US" b="1" dirty="0"/>
              <a:t>VOs positions were changed and provided to the flight crew 12 hours prior </a:t>
            </a:r>
            <a:r>
              <a:rPr lang="en-US" dirty="0"/>
              <a:t>to the flight. Everything else was as scripted on the flight. However, due to weather, </a:t>
            </a:r>
            <a:r>
              <a:rPr lang="en-US" b="1" dirty="0"/>
              <a:t>return flights were not flown. </a:t>
            </a:r>
          </a:p>
          <a:p>
            <a:r>
              <a:rPr lang="en-US" dirty="0"/>
              <a:t>The </a:t>
            </a:r>
            <a:r>
              <a:rPr lang="en-US" b="1" dirty="0"/>
              <a:t>aircraft landed 100 yards </a:t>
            </a:r>
            <a:r>
              <a:rPr lang="en-US" dirty="0"/>
              <a:t>from the specified LZ and no concrete reason was given why. </a:t>
            </a:r>
          </a:p>
          <a:p>
            <a:r>
              <a:rPr lang="en-US" dirty="0"/>
              <a:t>Not directly observed however </a:t>
            </a:r>
            <a:r>
              <a:rPr lang="en-US" b="1" dirty="0"/>
              <a:t>the UA landed 100 meters off target </a:t>
            </a:r>
            <a:r>
              <a:rPr lang="en-US" dirty="0"/>
              <a:t>on first attempt. The RPIC and other flight crew did a great job researching and fixing any issues that may have been contributory. 2nd Flight landed on target! Nice Job </a:t>
            </a:r>
          </a:p>
        </p:txBody>
      </p:sp>
      <p:pic>
        <p:nvPicPr>
          <p:cNvPr id="8" name="Picture 7">
            <a:extLst>
              <a:ext uri="{FF2B5EF4-FFF2-40B4-BE49-F238E27FC236}">
                <a16:creationId xmlns:a16="http://schemas.microsoft.com/office/drawing/2014/main" id="{DFD0AFDE-68B1-0D52-6A11-04A7EE36CDD6}"/>
              </a:ext>
            </a:extLst>
          </p:cNvPr>
          <p:cNvPicPr>
            <a:picLocks noChangeAspect="1"/>
          </p:cNvPicPr>
          <p:nvPr/>
        </p:nvPicPr>
        <p:blipFill>
          <a:blip r:embed="rId2"/>
          <a:srcRect b="73623"/>
          <a:stretch/>
        </p:blipFill>
        <p:spPr>
          <a:xfrm>
            <a:off x="342097" y="1590419"/>
            <a:ext cx="11507806" cy="969902"/>
          </a:xfrm>
          <a:prstGeom prst="rect">
            <a:avLst/>
          </a:prstGeom>
        </p:spPr>
      </p:pic>
    </p:spTree>
    <p:extLst>
      <p:ext uri="{BB962C8B-B14F-4D97-AF65-F5344CB8AC3E}">
        <p14:creationId xmlns:p14="http://schemas.microsoft.com/office/powerpoint/2010/main" val="1486350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sp>
        <p:nvSpPr>
          <p:cNvPr id="6" name="Text Placeholder 5">
            <a:extLst>
              <a:ext uri="{FF2B5EF4-FFF2-40B4-BE49-F238E27FC236}">
                <a16:creationId xmlns:a16="http://schemas.microsoft.com/office/drawing/2014/main" id="{4033CBD5-C9F5-39A7-01FC-2052E8D9BD55}"/>
              </a:ext>
            </a:extLst>
          </p:cNvPr>
          <p:cNvSpPr>
            <a:spLocks noGrp="1"/>
          </p:cNvSpPr>
          <p:nvPr>
            <p:ph type="body" idx="1"/>
          </p:nvPr>
        </p:nvSpPr>
        <p:spPr>
          <a:xfrm>
            <a:off x="838200" y="2109905"/>
            <a:ext cx="10515600" cy="4067057"/>
          </a:xfrm>
        </p:spPr>
        <p:txBody>
          <a:bodyPr>
            <a:normAutofit fontScale="55000" lnSpcReduction="20000"/>
          </a:bodyPr>
          <a:lstStyle/>
          <a:p>
            <a:r>
              <a:rPr lang="en-US" dirty="0"/>
              <a:t>The demonstration of </a:t>
            </a:r>
            <a:r>
              <a:rPr lang="en-US" b="1" dirty="0"/>
              <a:t>UA technology capable of long distance/long endurance </a:t>
            </a:r>
            <a:r>
              <a:rPr lang="en-US" dirty="0"/>
              <a:t>flight with proper payload capacity. </a:t>
            </a:r>
            <a:r>
              <a:rPr lang="en-US" b="1" dirty="0"/>
              <a:t>Demonstration of ground based surveillance </a:t>
            </a:r>
            <a:r>
              <a:rPr lang="en-US" dirty="0"/>
              <a:t>- not only the technology, but the non-cooperative aircraft observed during the flight (by both the tech and VO) demonstrated the need to ground based surveillance solutions in order to normalize routine BVLOS operations. </a:t>
            </a:r>
          </a:p>
          <a:p>
            <a:r>
              <a:rPr lang="en-US" b="1" dirty="0"/>
              <a:t>Demonstrating to the community the capabilities of long-range UAS </a:t>
            </a:r>
            <a:r>
              <a:rPr lang="en-US" dirty="0"/>
              <a:t>that can be integrated within their communities and health systems to move goods between their population hubs. </a:t>
            </a:r>
          </a:p>
          <a:p>
            <a:r>
              <a:rPr lang="en-US" b="1" dirty="0"/>
              <a:t>Successful</a:t>
            </a:r>
            <a:r>
              <a:rPr lang="en-US" dirty="0"/>
              <a:t> departure from New Town and landing in Twin Buttes. </a:t>
            </a:r>
          </a:p>
          <a:p>
            <a:r>
              <a:rPr lang="en-US" b="1" dirty="0"/>
              <a:t>Safe flight </a:t>
            </a:r>
            <a:r>
              <a:rPr lang="en-US" dirty="0"/>
              <a:t>from point A- point B. </a:t>
            </a:r>
          </a:p>
          <a:p>
            <a:r>
              <a:rPr lang="en-US" b="1" dirty="0"/>
              <a:t>No injuries or accident</a:t>
            </a:r>
            <a:r>
              <a:rPr lang="en-US" dirty="0"/>
              <a:t>; flight conducted </a:t>
            </a:r>
            <a:r>
              <a:rPr lang="en-US" b="1" dirty="0"/>
              <a:t>in less than ideal weather conditions</a:t>
            </a:r>
            <a:r>
              <a:rPr lang="en-US" dirty="0"/>
              <a:t>; joint operation conducted with multiple organizations. Possible </a:t>
            </a:r>
            <a:r>
              <a:rPr lang="en-US" b="1" dirty="0"/>
              <a:t>outreach to the community</a:t>
            </a:r>
            <a:r>
              <a:rPr lang="en-US" dirty="0"/>
              <a:t>. Community identified flight demonstration as a positive experience. </a:t>
            </a:r>
          </a:p>
          <a:p>
            <a:r>
              <a:rPr lang="en-US" dirty="0"/>
              <a:t>The flight course. </a:t>
            </a:r>
          </a:p>
          <a:p>
            <a:r>
              <a:rPr lang="en-US" b="1" dirty="0"/>
              <a:t>Performance of vehicles, abilities of Radar</a:t>
            </a:r>
            <a:r>
              <a:rPr lang="en-US" dirty="0"/>
              <a:t>, coverage by multiple media modes...... </a:t>
            </a:r>
          </a:p>
          <a:p>
            <a:r>
              <a:rPr lang="en-US" b="1" dirty="0"/>
              <a:t>Completing it. </a:t>
            </a:r>
            <a:r>
              <a:rPr lang="en-US" dirty="0"/>
              <a:t>Publicity. </a:t>
            </a:r>
          </a:p>
          <a:p>
            <a:r>
              <a:rPr lang="en-US" dirty="0"/>
              <a:t>Managed to execute </a:t>
            </a:r>
            <a:r>
              <a:rPr lang="en-US" b="1" dirty="0"/>
              <a:t>two successful flights </a:t>
            </a:r>
            <a:r>
              <a:rPr lang="en-US" dirty="0"/>
              <a:t>between New Town and Twin Buttes. The flight path and the crewed air traffic were </a:t>
            </a:r>
            <a:r>
              <a:rPr lang="en-US" b="1" dirty="0"/>
              <a:t>available for display </a:t>
            </a:r>
            <a:r>
              <a:rPr lang="en-US" dirty="0"/>
              <a:t>in the </a:t>
            </a:r>
            <a:r>
              <a:rPr lang="en-US" dirty="0" err="1"/>
              <a:t>AirHub</a:t>
            </a:r>
            <a:r>
              <a:rPr lang="en-US" dirty="0"/>
              <a:t> Portal application. </a:t>
            </a:r>
          </a:p>
        </p:txBody>
      </p:sp>
      <p:pic>
        <p:nvPicPr>
          <p:cNvPr id="3" name="Picture 2">
            <a:extLst>
              <a:ext uri="{FF2B5EF4-FFF2-40B4-BE49-F238E27FC236}">
                <a16:creationId xmlns:a16="http://schemas.microsoft.com/office/drawing/2014/main" id="{BF672AB9-E1A4-E7CE-27E0-1AA43606FB53}"/>
              </a:ext>
            </a:extLst>
          </p:cNvPr>
          <p:cNvPicPr>
            <a:picLocks noChangeAspect="1"/>
          </p:cNvPicPr>
          <p:nvPr/>
        </p:nvPicPr>
        <p:blipFill>
          <a:blip r:embed="rId2"/>
          <a:stretch>
            <a:fillRect/>
          </a:stretch>
        </p:blipFill>
        <p:spPr>
          <a:xfrm>
            <a:off x="696762" y="1523114"/>
            <a:ext cx="10798476" cy="586791"/>
          </a:xfrm>
          <a:prstGeom prst="rect">
            <a:avLst/>
          </a:prstGeom>
        </p:spPr>
      </p:pic>
    </p:spTree>
    <p:extLst>
      <p:ext uri="{BB962C8B-B14F-4D97-AF65-F5344CB8AC3E}">
        <p14:creationId xmlns:p14="http://schemas.microsoft.com/office/powerpoint/2010/main" val="2424234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sp>
        <p:nvSpPr>
          <p:cNvPr id="6" name="Text Placeholder 5">
            <a:extLst>
              <a:ext uri="{FF2B5EF4-FFF2-40B4-BE49-F238E27FC236}">
                <a16:creationId xmlns:a16="http://schemas.microsoft.com/office/drawing/2014/main" id="{4033CBD5-C9F5-39A7-01FC-2052E8D9BD55}"/>
              </a:ext>
            </a:extLst>
          </p:cNvPr>
          <p:cNvSpPr>
            <a:spLocks noGrp="1"/>
          </p:cNvSpPr>
          <p:nvPr>
            <p:ph type="body" idx="1"/>
          </p:nvPr>
        </p:nvSpPr>
        <p:spPr>
          <a:xfrm>
            <a:off x="838200" y="2109905"/>
            <a:ext cx="10515600" cy="4497372"/>
          </a:xfrm>
        </p:spPr>
        <p:txBody>
          <a:bodyPr>
            <a:normAutofit fontScale="55000" lnSpcReduction="20000"/>
          </a:bodyPr>
          <a:lstStyle/>
          <a:p>
            <a:r>
              <a:rPr lang="en-US" b="1" dirty="0"/>
              <a:t>That we did it! </a:t>
            </a:r>
          </a:p>
          <a:p>
            <a:r>
              <a:rPr lang="en-US" dirty="0"/>
              <a:t>Landing of the aircraft on target </a:t>
            </a:r>
          </a:p>
          <a:p>
            <a:r>
              <a:rPr lang="en-US" b="1" dirty="0"/>
              <a:t>2 one-way flights </a:t>
            </a:r>
            <a:r>
              <a:rPr lang="en-US" dirty="0"/>
              <a:t>were successfully achieved</a:t>
            </a:r>
          </a:p>
          <a:p>
            <a:r>
              <a:rPr lang="en-US" dirty="0"/>
              <a:t>WE were </a:t>
            </a:r>
            <a:r>
              <a:rPr lang="en-US" b="1" dirty="0"/>
              <a:t>able to conduct 2 34 mile flights </a:t>
            </a:r>
            <a:r>
              <a:rPr lang="en-US" dirty="0"/>
              <a:t>from New Town to Twin Buttes and </a:t>
            </a:r>
            <a:r>
              <a:rPr lang="en-US" b="1" dirty="0"/>
              <a:t>generate excitement </a:t>
            </a:r>
            <a:r>
              <a:rPr lang="en-US" dirty="0"/>
              <a:t>from the MHA Nation. </a:t>
            </a:r>
          </a:p>
          <a:p>
            <a:r>
              <a:rPr lang="en-US" b="1" dirty="0"/>
              <a:t>Met and exceeded the stated goals </a:t>
            </a:r>
            <a:r>
              <a:rPr lang="en-US" dirty="0"/>
              <a:t>of the Phase 1 grant. </a:t>
            </a:r>
          </a:p>
          <a:p>
            <a:r>
              <a:rPr lang="en-US" b="1" dirty="0"/>
              <a:t>Proof-of-concept that flying </a:t>
            </a:r>
            <a:r>
              <a:rPr lang="en-US" dirty="0"/>
              <a:t>medical supplies from one clinic to the other saved over a 3-hour vehicular round trip to pick-up those medical supplies and return, while also providing a safer delivery method of not requiring a human to be on historically dangerous roads. A person would have taken nearly 4 hours to drive to one clinic, go in and get the medication, and drive back. The delivery of medication by drone, on average, takes approximately 30 minutes. </a:t>
            </a:r>
          </a:p>
          <a:p>
            <a:r>
              <a:rPr lang="en-US" b="1" dirty="0"/>
              <a:t>Successful BVLOS for medical delivery use case.. </a:t>
            </a:r>
            <a:r>
              <a:rPr lang="en-US" dirty="0"/>
              <a:t>Successful integration of the aircraft telemetry and mobile radar partner with the chosen technical platform from the Tribe. </a:t>
            </a:r>
          </a:p>
          <a:p>
            <a:r>
              <a:rPr lang="en-US" b="1" dirty="0"/>
              <a:t>Flying 30+ miles BVLOS! </a:t>
            </a:r>
          </a:p>
          <a:p>
            <a:r>
              <a:rPr lang="en-US" b="1" dirty="0"/>
              <a:t>Successful demonstration </a:t>
            </a:r>
            <a:r>
              <a:rPr lang="en-US" dirty="0"/>
              <a:t>of flights for MHA </a:t>
            </a:r>
          </a:p>
          <a:p>
            <a:r>
              <a:rPr lang="en-US" b="1" dirty="0"/>
              <a:t>The flight itself. </a:t>
            </a:r>
            <a:r>
              <a:rPr lang="en-US" dirty="0"/>
              <a:t>For myself I have not been apart of many BVLOS operations so being apart of the operation in sending an aircraft a great distance and landing on point </a:t>
            </a:r>
          </a:p>
          <a:p>
            <a:r>
              <a:rPr lang="en-US" b="1" dirty="0"/>
              <a:t>Successful delivery </a:t>
            </a:r>
            <a:r>
              <a:rPr lang="en-US" dirty="0"/>
              <a:t>from New Town to Twin Buttes</a:t>
            </a:r>
          </a:p>
          <a:p>
            <a:endParaRPr lang="en-US" dirty="0"/>
          </a:p>
        </p:txBody>
      </p:sp>
      <p:pic>
        <p:nvPicPr>
          <p:cNvPr id="3" name="Picture 2">
            <a:extLst>
              <a:ext uri="{FF2B5EF4-FFF2-40B4-BE49-F238E27FC236}">
                <a16:creationId xmlns:a16="http://schemas.microsoft.com/office/drawing/2014/main" id="{BF672AB9-E1A4-E7CE-27E0-1AA43606FB53}"/>
              </a:ext>
            </a:extLst>
          </p:cNvPr>
          <p:cNvPicPr>
            <a:picLocks noChangeAspect="1"/>
          </p:cNvPicPr>
          <p:nvPr/>
        </p:nvPicPr>
        <p:blipFill>
          <a:blip r:embed="rId2"/>
          <a:stretch>
            <a:fillRect/>
          </a:stretch>
        </p:blipFill>
        <p:spPr>
          <a:xfrm>
            <a:off x="696762" y="1523114"/>
            <a:ext cx="10798476" cy="586791"/>
          </a:xfrm>
          <a:prstGeom prst="rect">
            <a:avLst/>
          </a:prstGeom>
        </p:spPr>
      </p:pic>
    </p:spTree>
    <p:extLst>
      <p:ext uri="{BB962C8B-B14F-4D97-AF65-F5344CB8AC3E}">
        <p14:creationId xmlns:p14="http://schemas.microsoft.com/office/powerpoint/2010/main" val="2002051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pic>
        <p:nvPicPr>
          <p:cNvPr id="8" name="Picture 7">
            <a:extLst>
              <a:ext uri="{FF2B5EF4-FFF2-40B4-BE49-F238E27FC236}">
                <a16:creationId xmlns:a16="http://schemas.microsoft.com/office/drawing/2014/main" id="{CB808BD3-43C0-271A-0D72-F861E8F326BE}"/>
              </a:ext>
            </a:extLst>
          </p:cNvPr>
          <p:cNvPicPr>
            <a:picLocks noChangeAspect="1"/>
          </p:cNvPicPr>
          <p:nvPr/>
        </p:nvPicPr>
        <p:blipFill>
          <a:blip r:embed="rId2"/>
          <a:srcRect r="14309"/>
          <a:stretch/>
        </p:blipFill>
        <p:spPr>
          <a:xfrm>
            <a:off x="570729" y="1571196"/>
            <a:ext cx="9469383" cy="4744112"/>
          </a:xfrm>
          <a:prstGeom prst="rect">
            <a:avLst/>
          </a:prstGeom>
        </p:spPr>
      </p:pic>
    </p:spTree>
    <p:extLst>
      <p:ext uri="{BB962C8B-B14F-4D97-AF65-F5344CB8AC3E}">
        <p14:creationId xmlns:p14="http://schemas.microsoft.com/office/powerpoint/2010/main" val="17976981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pic>
        <p:nvPicPr>
          <p:cNvPr id="3" name="Picture 2">
            <a:extLst>
              <a:ext uri="{FF2B5EF4-FFF2-40B4-BE49-F238E27FC236}">
                <a16:creationId xmlns:a16="http://schemas.microsoft.com/office/drawing/2014/main" id="{278A9DA9-EE16-AB5B-948B-4363F279340F}"/>
              </a:ext>
            </a:extLst>
          </p:cNvPr>
          <p:cNvPicPr>
            <a:picLocks noChangeAspect="1"/>
          </p:cNvPicPr>
          <p:nvPr/>
        </p:nvPicPr>
        <p:blipFill>
          <a:blip r:embed="rId2"/>
          <a:stretch>
            <a:fillRect/>
          </a:stretch>
        </p:blipFill>
        <p:spPr>
          <a:xfrm>
            <a:off x="407177" y="1581000"/>
            <a:ext cx="11377646" cy="3467400"/>
          </a:xfrm>
          <a:prstGeom prst="rect">
            <a:avLst/>
          </a:prstGeom>
        </p:spPr>
      </p:pic>
    </p:spTree>
    <p:extLst>
      <p:ext uri="{BB962C8B-B14F-4D97-AF65-F5344CB8AC3E}">
        <p14:creationId xmlns:p14="http://schemas.microsoft.com/office/powerpoint/2010/main" val="1350974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33F6B-C26C-1144-F02B-725F830DFA06}"/>
              </a:ext>
            </a:extLst>
          </p:cNvPr>
          <p:cNvSpPr>
            <a:spLocks noGrp="1"/>
          </p:cNvSpPr>
          <p:nvPr>
            <p:ph type="ctrTitle"/>
          </p:nvPr>
        </p:nvSpPr>
        <p:spPr/>
        <p:txBody>
          <a:bodyPr/>
          <a:lstStyle/>
          <a:p>
            <a:r>
              <a:rPr lang="en-US" dirty="0"/>
              <a:t>MHA BVLOS Hotwash</a:t>
            </a:r>
          </a:p>
        </p:txBody>
      </p:sp>
      <p:sp>
        <p:nvSpPr>
          <p:cNvPr id="3" name="Subtitle 2">
            <a:extLst>
              <a:ext uri="{FF2B5EF4-FFF2-40B4-BE49-F238E27FC236}">
                <a16:creationId xmlns:a16="http://schemas.microsoft.com/office/drawing/2014/main" id="{49F36877-41DB-8228-0036-C4DD0C7F541C}"/>
              </a:ext>
            </a:extLst>
          </p:cNvPr>
          <p:cNvSpPr>
            <a:spLocks noGrp="1"/>
          </p:cNvSpPr>
          <p:nvPr>
            <p:ph type="subTitle" idx="1"/>
          </p:nvPr>
        </p:nvSpPr>
        <p:spPr/>
        <p:txBody>
          <a:bodyPr/>
          <a:lstStyle/>
          <a:p>
            <a:r>
              <a:rPr lang="en-US" dirty="0"/>
              <a:t>10/4/2024</a:t>
            </a:r>
          </a:p>
        </p:txBody>
      </p:sp>
    </p:spTree>
    <p:extLst>
      <p:ext uri="{BB962C8B-B14F-4D97-AF65-F5344CB8AC3E}">
        <p14:creationId xmlns:p14="http://schemas.microsoft.com/office/powerpoint/2010/main" val="3175148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pic>
        <p:nvPicPr>
          <p:cNvPr id="3" name="Picture 2">
            <a:extLst>
              <a:ext uri="{FF2B5EF4-FFF2-40B4-BE49-F238E27FC236}">
                <a16:creationId xmlns:a16="http://schemas.microsoft.com/office/drawing/2014/main" id="{278A9DA9-EE16-AB5B-948B-4363F279340F}"/>
              </a:ext>
            </a:extLst>
          </p:cNvPr>
          <p:cNvPicPr>
            <a:picLocks noChangeAspect="1"/>
          </p:cNvPicPr>
          <p:nvPr/>
        </p:nvPicPr>
        <p:blipFill>
          <a:blip r:embed="rId2"/>
          <a:srcRect b="71303"/>
          <a:stretch/>
        </p:blipFill>
        <p:spPr>
          <a:xfrm>
            <a:off x="407177" y="1581000"/>
            <a:ext cx="11377646" cy="995052"/>
          </a:xfrm>
          <a:prstGeom prst="rect">
            <a:avLst/>
          </a:prstGeom>
        </p:spPr>
      </p:pic>
      <p:pic>
        <p:nvPicPr>
          <p:cNvPr id="8" name="Picture 7">
            <a:extLst>
              <a:ext uri="{FF2B5EF4-FFF2-40B4-BE49-F238E27FC236}">
                <a16:creationId xmlns:a16="http://schemas.microsoft.com/office/drawing/2014/main" id="{6CA5ADBA-DF87-833D-C76E-6C186EDB2FDD}"/>
              </a:ext>
            </a:extLst>
          </p:cNvPr>
          <p:cNvPicPr>
            <a:picLocks noChangeAspect="1"/>
          </p:cNvPicPr>
          <p:nvPr/>
        </p:nvPicPr>
        <p:blipFill>
          <a:blip r:embed="rId3"/>
          <a:stretch>
            <a:fillRect/>
          </a:stretch>
        </p:blipFill>
        <p:spPr>
          <a:xfrm>
            <a:off x="2544772" y="2458068"/>
            <a:ext cx="7102455" cy="4206605"/>
          </a:xfrm>
          <a:prstGeom prst="rect">
            <a:avLst/>
          </a:prstGeom>
        </p:spPr>
      </p:pic>
    </p:spTree>
    <p:extLst>
      <p:ext uri="{BB962C8B-B14F-4D97-AF65-F5344CB8AC3E}">
        <p14:creationId xmlns:p14="http://schemas.microsoft.com/office/powerpoint/2010/main" val="11891178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sp>
        <p:nvSpPr>
          <p:cNvPr id="6" name="Text Placeholder 5">
            <a:extLst>
              <a:ext uri="{FF2B5EF4-FFF2-40B4-BE49-F238E27FC236}">
                <a16:creationId xmlns:a16="http://schemas.microsoft.com/office/drawing/2014/main" id="{4033CBD5-C9F5-39A7-01FC-2052E8D9BD55}"/>
              </a:ext>
            </a:extLst>
          </p:cNvPr>
          <p:cNvSpPr>
            <a:spLocks noGrp="1"/>
          </p:cNvSpPr>
          <p:nvPr>
            <p:ph type="body" idx="1"/>
          </p:nvPr>
        </p:nvSpPr>
        <p:spPr>
          <a:xfrm>
            <a:off x="838200" y="2576052"/>
            <a:ext cx="10515600" cy="3600910"/>
          </a:xfrm>
        </p:spPr>
        <p:txBody>
          <a:bodyPr>
            <a:normAutofit fontScale="55000" lnSpcReduction="20000"/>
          </a:bodyPr>
          <a:lstStyle/>
          <a:p>
            <a:r>
              <a:rPr lang="en-US" dirty="0"/>
              <a:t>Unexpected </a:t>
            </a:r>
            <a:r>
              <a:rPr lang="en-US" b="1" dirty="0"/>
              <a:t>helicopter </a:t>
            </a:r>
            <a:r>
              <a:rPr lang="en-US" dirty="0"/>
              <a:t>transition over the top of the </a:t>
            </a:r>
            <a:r>
              <a:rPr lang="en-US" dirty="0" err="1"/>
              <a:t>Mandaree</a:t>
            </a:r>
            <a:r>
              <a:rPr lang="en-US" dirty="0"/>
              <a:t> radar site at approximately 10 AM Tuesday. The </a:t>
            </a:r>
            <a:r>
              <a:rPr lang="en-US" dirty="0" err="1"/>
              <a:t>Madaree</a:t>
            </a:r>
            <a:r>
              <a:rPr lang="en-US" dirty="0"/>
              <a:t> site was still in thick fog, visibility was less than an 1/8th of a mile, an a helicopter transitioned at low altitude directly over the top of the radar site. Suspected to be a Huey helicopter, most likely originating either from the military base, although we were unable to visual confirm through the fog.</a:t>
            </a:r>
          </a:p>
          <a:p>
            <a:r>
              <a:rPr lang="en-US" dirty="0"/>
              <a:t>Three instances of </a:t>
            </a:r>
            <a:r>
              <a:rPr lang="en-US" b="1" dirty="0"/>
              <a:t>Non-cooperative aircraft. </a:t>
            </a:r>
          </a:p>
          <a:p>
            <a:r>
              <a:rPr lang="en-US" b="1" dirty="0"/>
              <a:t>Noncooperative</a:t>
            </a:r>
            <a:r>
              <a:rPr lang="en-US" dirty="0"/>
              <a:t> (military) traffic identified by Radar; </a:t>
            </a:r>
            <a:r>
              <a:rPr lang="en-US" b="1" dirty="0" err="1"/>
              <a:t>Unforecasted</a:t>
            </a:r>
            <a:r>
              <a:rPr lang="en-US" b="1" dirty="0"/>
              <a:t> weather </a:t>
            </a:r>
            <a:r>
              <a:rPr lang="en-US" dirty="0"/>
              <a:t>conditions - heavy fog; </a:t>
            </a:r>
            <a:r>
              <a:rPr lang="en-US" b="1" dirty="0"/>
              <a:t>Aircraft technology failures </a:t>
            </a:r>
            <a:r>
              <a:rPr lang="en-US" dirty="0"/>
              <a:t>(landing sensors / batteries) </a:t>
            </a:r>
          </a:p>
          <a:p>
            <a:r>
              <a:rPr lang="en-US" dirty="0"/>
              <a:t>Heard something about a </a:t>
            </a:r>
            <a:r>
              <a:rPr lang="en-US" b="1" dirty="0"/>
              <a:t>helicopter. </a:t>
            </a:r>
          </a:p>
          <a:p>
            <a:r>
              <a:rPr lang="en-US" dirty="0"/>
              <a:t>The </a:t>
            </a:r>
            <a:r>
              <a:rPr lang="en-US" b="1" dirty="0"/>
              <a:t>battery failure </a:t>
            </a:r>
            <a:r>
              <a:rPr lang="en-US" dirty="0"/>
              <a:t>during public day. </a:t>
            </a:r>
          </a:p>
          <a:p>
            <a:r>
              <a:rPr lang="en-US" b="1" dirty="0"/>
              <a:t>2 Helicopters </a:t>
            </a:r>
            <a:r>
              <a:rPr lang="en-US" dirty="0"/>
              <a:t>were flying very low and through the flight path, one on each of the days we flew. VOs detected them and was safely avoided. </a:t>
            </a:r>
          </a:p>
          <a:p>
            <a:r>
              <a:rPr lang="en-US" dirty="0"/>
              <a:t>The bird landed </a:t>
            </a:r>
            <a:r>
              <a:rPr lang="en-US" b="1" dirty="0"/>
              <a:t>100m away from the LZ</a:t>
            </a:r>
            <a:r>
              <a:rPr lang="en-US" dirty="0"/>
              <a:t>, flight crew </a:t>
            </a:r>
            <a:r>
              <a:rPr lang="en-US" dirty="0" err="1"/>
              <a:t>didnt</a:t>
            </a:r>
            <a:r>
              <a:rPr lang="en-US" dirty="0"/>
              <a:t> bring enough </a:t>
            </a:r>
            <a:r>
              <a:rPr lang="en-US" b="1" dirty="0"/>
              <a:t>batteries.</a:t>
            </a:r>
            <a:r>
              <a:rPr lang="en-US" dirty="0"/>
              <a:t> </a:t>
            </a:r>
          </a:p>
          <a:p>
            <a:r>
              <a:rPr lang="en-US" dirty="0"/>
              <a:t>The UND radar set was not able to record full data as the </a:t>
            </a:r>
            <a:r>
              <a:rPr lang="en-US" b="1" dirty="0"/>
              <a:t>storage system was full. </a:t>
            </a:r>
          </a:p>
        </p:txBody>
      </p:sp>
      <p:pic>
        <p:nvPicPr>
          <p:cNvPr id="3" name="Picture 2">
            <a:extLst>
              <a:ext uri="{FF2B5EF4-FFF2-40B4-BE49-F238E27FC236}">
                <a16:creationId xmlns:a16="http://schemas.microsoft.com/office/drawing/2014/main" id="{278A9DA9-EE16-AB5B-948B-4363F279340F}"/>
              </a:ext>
            </a:extLst>
          </p:cNvPr>
          <p:cNvPicPr>
            <a:picLocks noChangeAspect="1"/>
          </p:cNvPicPr>
          <p:nvPr/>
        </p:nvPicPr>
        <p:blipFill>
          <a:blip r:embed="rId2"/>
          <a:srcRect b="71303"/>
          <a:stretch/>
        </p:blipFill>
        <p:spPr>
          <a:xfrm>
            <a:off x="407177" y="1581000"/>
            <a:ext cx="11377646" cy="995052"/>
          </a:xfrm>
          <a:prstGeom prst="rect">
            <a:avLst/>
          </a:prstGeom>
        </p:spPr>
      </p:pic>
    </p:spTree>
    <p:extLst>
      <p:ext uri="{BB962C8B-B14F-4D97-AF65-F5344CB8AC3E}">
        <p14:creationId xmlns:p14="http://schemas.microsoft.com/office/powerpoint/2010/main" val="33706960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Flight Operations</a:t>
            </a:r>
          </a:p>
        </p:txBody>
      </p:sp>
      <p:sp>
        <p:nvSpPr>
          <p:cNvPr id="6" name="Text Placeholder 5">
            <a:extLst>
              <a:ext uri="{FF2B5EF4-FFF2-40B4-BE49-F238E27FC236}">
                <a16:creationId xmlns:a16="http://schemas.microsoft.com/office/drawing/2014/main" id="{4033CBD5-C9F5-39A7-01FC-2052E8D9BD55}"/>
              </a:ext>
            </a:extLst>
          </p:cNvPr>
          <p:cNvSpPr>
            <a:spLocks noGrp="1"/>
          </p:cNvSpPr>
          <p:nvPr>
            <p:ph type="body" idx="1"/>
          </p:nvPr>
        </p:nvSpPr>
        <p:spPr>
          <a:xfrm>
            <a:off x="838200" y="2576052"/>
            <a:ext cx="10515600" cy="2700948"/>
          </a:xfrm>
        </p:spPr>
        <p:txBody>
          <a:bodyPr>
            <a:normAutofit fontScale="55000" lnSpcReduction="20000"/>
          </a:bodyPr>
          <a:lstStyle/>
          <a:p>
            <a:r>
              <a:rPr lang="en-US" dirty="0"/>
              <a:t>Personally, was surprised by the limitations put on the operation by the </a:t>
            </a:r>
            <a:r>
              <a:rPr lang="en-US" b="1" dirty="0"/>
              <a:t>lack of batteries </a:t>
            </a:r>
            <a:r>
              <a:rPr lang="en-US" dirty="0"/>
              <a:t>available, as well as the one spare aircraft immediately being grounded upon arrival. Seems like the maintenance provided in the field was extremely limited and therefore before even flying BVLOS operations we were down to one-way operations with no spares if anything else went wrong. </a:t>
            </a:r>
          </a:p>
          <a:p>
            <a:r>
              <a:rPr lang="en-US" dirty="0"/>
              <a:t>The </a:t>
            </a:r>
            <a:r>
              <a:rPr lang="en-US" b="1" dirty="0"/>
              <a:t>LZ deviation </a:t>
            </a:r>
            <a:r>
              <a:rPr lang="en-US" dirty="0"/>
              <a:t>I alluded to earlier </a:t>
            </a:r>
          </a:p>
          <a:p>
            <a:r>
              <a:rPr lang="en-US" b="1" dirty="0"/>
              <a:t>Off target landing </a:t>
            </a:r>
          </a:p>
          <a:p>
            <a:r>
              <a:rPr lang="en-US" b="1" dirty="0"/>
              <a:t>Battery issues </a:t>
            </a:r>
          </a:p>
          <a:p>
            <a:r>
              <a:rPr lang="en-US" b="1" dirty="0"/>
              <a:t>Non-participating aircraft </a:t>
            </a:r>
            <a:r>
              <a:rPr lang="en-US" dirty="0"/>
              <a:t>observations. </a:t>
            </a:r>
            <a:r>
              <a:rPr lang="en-US" b="1" dirty="0"/>
              <a:t>Amendment to the "hard-stop" </a:t>
            </a:r>
            <a:r>
              <a:rPr lang="en-US" dirty="0"/>
              <a:t>allowed operation to be completed on Tuesday. Aircraft </a:t>
            </a:r>
            <a:r>
              <a:rPr lang="en-US" b="1" dirty="0" err="1"/>
              <a:t>inop</a:t>
            </a:r>
            <a:r>
              <a:rPr lang="en-US" b="1" dirty="0"/>
              <a:t> equipment and mx</a:t>
            </a:r>
            <a:r>
              <a:rPr lang="en-US" dirty="0"/>
              <a:t>. </a:t>
            </a:r>
            <a:r>
              <a:rPr lang="en-US" b="1" dirty="0"/>
              <a:t>Weather</a:t>
            </a:r>
            <a:r>
              <a:rPr lang="en-US" dirty="0"/>
              <a:t> (both good and bad). </a:t>
            </a:r>
          </a:p>
          <a:p>
            <a:r>
              <a:rPr lang="en-US" b="1" dirty="0"/>
              <a:t>Higher winds </a:t>
            </a:r>
            <a:r>
              <a:rPr lang="en-US" dirty="0"/>
              <a:t>than expected limited the ability to begin a second flight due to battery constraints</a:t>
            </a:r>
          </a:p>
          <a:p>
            <a:endParaRPr lang="en-US" dirty="0"/>
          </a:p>
        </p:txBody>
      </p:sp>
      <p:pic>
        <p:nvPicPr>
          <p:cNvPr id="3" name="Picture 2">
            <a:extLst>
              <a:ext uri="{FF2B5EF4-FFF2-40B4-BE49-F238E27FC236}">
                <a16:creationId xmlns:a16="http://schemas.microsoft.com/office/drawing/2014/main" id="{278A9DA9-EE16-AB5B-948B-4363F279340F}"/>
              </a:ext>
            </a:extLst>
          </p:cNvPr>
          <p:cNvPicPr>
            <a:picLocks noChangeAspect="1"/>
          </p:cNvPicPr>
          <p:nvPr/>
        </p:nvPicPr>
        <p:blipFill>
          <a:blip r:embed="rId2"/>
          <a:srcRect b="71303"/>
          <a:stretch/>
        </p:blipFill>
        <p:spPr>
          <a:xfrm>
            <a:off x="407177" y="1581000"/>
            <a:ext cx="11377646" cy="995052"/>
          </a:xfrm>
          <a:prstGeom prst="rect">
            <a:avLst/>
          </a:prstGeom>
        </p:spPr>
      </p:pic>
    </p:spTree>
    <p:extLst>
      <p:ext uri="{BB962C8B-B14F-4D97-AF65-F5344CB8AC3E}">
        <p14:creationId xmlns:p14="http://schemas.microsoft.com/office/powerpoint/2010/main" val="3915021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A2432-DA10-F843-2D5F-79CB0C0CA56F}"/>
              </a:ext>
            </a:extLst>
          </p:cNvPr>
          <p:cNvSpPr>
            <a:spLocks noGrp="1"/>
          </p:cNvSpPr>
          <p:nvPr>
            <p:ph type="ctrTitle"/>
          </p:nvPr>
        </p:nvSpPr>
        <p:spPr/>
        <p:txBody>
          <a:bodyPr/>
          <a:lstStyle/>
          <a:p>
            <a:r>
              <a:rPr lang="en-US" dirty="0"/>
              <a:t>Safety &amp; Risk Management</a:t>
            </a:r>
          </a:p>
        </p:txBody>
      </p:sp>
      <p:sp>
        <p:nvSpPr>
          <p:cNvPr id="4" name="Subtitle 3">
            <a:extLst>
              <a:ext uri="{FF2B5EF4-FFF2-40B4-BE49-F238E27FC236}">
                <a16:creationId xmlns:a16="http://schemas.microsoft.com/office/drawing/2014/main" id="{E4B6516A-3F7F-1DEB-B3BF-77E739AA72C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6162943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A2432-DA10-F843-2D5F-79CB0C0CA56F}"/>
              </a:ext>
            </a:extLst>
          </p:cNvPr>
          <p:cNvSpPr>
            <a:spLocks noGrp="1"/>
          </p:cNvSpPr>
          <p:nvPr>
            <p:ph type="title"/>
          </p:nvPr>
        </p:nvSpPr>
        <p:spPr/>
        <p:txBody>
          <a:bodyPr/>
          <a:lstStyle/>
          <a:p>
            <a:r>
              <a:rPr lang="en-US" dirty="0"/>
              <a:t>Safety &amp; Risk Management</a:t>
            </a:r>
          </a:p>
        </p:txBody>
      </p:sp>
      <p:pic>
        <p:nvPicPr>
          <p:cNvPr id="5" name="Picture 4">
            <a:extLst>
              <a:ext uri="{FF2B5EF4-FFF2-40B4-BE49-F238E27FC236}">
                <a16:creationId xmlns:a16="http://schemas.microsoft.com/office/drawing/2014/main" id="{3F1EAE38-E57D-B7D9-E67E-4B19F674267F}"/>
              </a:ext>
            </a:extLst>
          </p:cNvPr>
          <p:cNvPicPr>
            <a:picLocks noChangeAspect="1"/>
          </p:cNvPicPr>
          <p:nvPr/>
        </p:nvPicPr>
        <p:blipFill>
          <a:blip r:embed="rId2"/>
          <a:stretch>
            <a:fillRect/>
          </a:stretch>
        </p:blipFill>
        <p:spPr>
          <a:xfrm>
            <a:off x="433849" y="1683869"/>
            <a:ext cx="11324301" cy="3490262"/>
          </a:xfrm>
          <a:prstGeom prst="rect">
            <a:avLst/>
          </a:prstGeom>
        </p:spPr>
      </p:pic>
    </p:spTree>
    <p:extLst>
      <p:ext uri="{BB962C8B-B14F-4D97-AF65-F5344CB8AC3E}">
        <p14:creationId xmlns:p14="http://schemas.microsoft.com/office/powerpoint/2010/main" val="686983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A2432-DA10-F843-2D5F-79CB0C0CA56F}"/>
              </a:ext>
            </a:extLst>
          </p:cNvPr>
          <p:cNvSpPr>
            <a:spLocks noGrp="1"/>
          </p:cNvSpPr>
          <p:nvPr>
            <p:ph type="title"/>
          </p:nvPr>
        </p:nvSpPr>
        <p:spPr/>
        <p:txBody>
          <a:bodyPr/>
          <a:lstStyle/>
          <a:p>
            <a:r>
              <a:rPr lang="en-US" dirty="0"/>
              <a:t>Safety &amp; Risk Management</a:t>
            </a:r>
          </a:p>
        </p:txBody>
      </p:sp>
      <p:pic>
        <p:nvPicPr>
          <p:cNvPr id="4" name="Picture 3">
            <a:extLst>
              <a:ext uri="{FF2B5EF4-FFF2-40B4-BE49-F238E27FC236}">
                <a16:creationId xmlns:a16="http://schemas.microsoft.com/office/drawing/2014/main" id="{5F000861-AB13-CF3A-F916-C309D852BA0E}"/>
              </a:ext>
            </a:extLst>
          </p:cNvPr>
          <p:cNvPicPr>
            <a:picLocks noChangeAspect="1"/>
          </p:cNvPicPr>
          <p:nvPr/>
        </p:nvPicPr>
        <p:blipFill>
          <a:blip r:embed="rId2"/>
          <a:stretch>
            <a:fillRect/>
          </a:stretch>
        </p:blipFill>
        <p:spPr>
          <a:xfrm>
            <a:off x="388125" y="1645765"/>
            <a:ext cx="11415749" cy="3566469"/>
          </a:xfrm>
          <a:prstGeom prst="rect">
            <a:avLst/>
          </a:prstGeom>
        </p:spPr>
      </p:pic>
    </p:spTree>
    <p:extLst>
      <p:ext uri="{BB962C8B-B14F-4D97-AF65-F5344CB8AC3E}">
        <p14:creationId xmlns:p14="http://schemas.microsoft.com/office/powerpoint/2010/main" val="14940830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A2432-DA10-F843-2D5F-79CB0C0CA56F}"/>
              </a:ext>
            </a:extLst>
          </p:cNvPr>
          <p:cNvSpPr>
            <a:spLocks noGrp="1"/>
          </p:cNvSpPr>
          <p:nvPr>
            <p:ph type="title"/>
          </p:nvPr>
        </p:nvSpPr>
        <p:spPr/>
        <p:txBody>
          <a:bodyPr/>
          <a:lstStyle/>
          <a:p>
            <a:r>
              <a:rPr lang="en-US" dirty="0"/>
              <a:t>Safety &amp; Risk Management</a:t>
            </a:r>
          </a:p>
        </p:txBody>
      </p:sp>
      <p:pic>
        <p:nvPicPr>
          <p:cNvPr id="4" name="Picture 3">
            <a:extLst>
              <a:ext uri="{FF2B5EF4-FFF2-40B4-BE49-F238E27FC236}">
                <a16:creationId xmlns:a16="http://schemas.microsoft.com/office/drawing/2014/main" id="{6A435C4A-DA24-B6A9-6977-4BB24E6B555F}"/>
              </a:ext>
            </a:extLst>
          </p:cNvPr>
          <p:cNvPicPr>
            <a:picLocks noChangeAspect="1"/>
          </p:cNvPicPr>
          <p:nvPr/>
        </p:nvPicPr>
        <p:blipFill>
          <a:blip r:embed="rId2"/>
          <a:stretch>
            <a:fillRect/>
          </a:stretch>
        </p:blipFill>
        <p:spPr>
          <a:xfrm>
            <a:off x="395746" y="1630524"/>
            <a:ext cx="11400508" cy="3596952"/>
          </a:xfrm>
          <a:prstGeom prst="rect">
            <a:avLst/>
          </a:prstGeom>
        </p:spPr>
      </p:pic>
    </p:spTree>
    <p:extLst>
      <p:ext uri="{BB962C8B-B14F-4D97-AF65-F5344CB8AC3E}">
        <p14:creationId xmlns:p14="http://schemas.microsoft.com/office/powerpoint/2010/main" val="35539814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DB446-C68E-217B-ECDC-1CB8D9F5B596}"/>
              </a:ext>
            </a:extLst>
          </p:cNvPr>
          <p:cNvSpPr>
            <a:spLocks noGrp="1"/>
          </p:cNvSpPr>
          <p:nvPr>
            <p:ph type="title"/>
          </p:nvPr>
        </p:nvSpPr>
        <p:spPr/>
        <p:txBody>
          <a:bodyPr/>
          <a:lstStyle/>
          <a:p>
            <a:r>
              <a:rPr lang="en-US" dirty="0"/>
              <a:t>Safety &amp; Risk Management</a:t>
            </a:r>
          </a:p>
        </p:txBody>
      </p:sp>
      <p:sp>
        <p:nvSpPr>
          <p:cNvPr id="3" name="Text Placeholder 2">
            <a:extLst>
              <a:ext uri="{FF2B5EF4-FFF2-40B4-BE49-F238E27FC236}">
                <a16:creationId xmlns:a16="http://schemas.microsoft.com/office/drawing/2014/main" id="{A5FE66F1-0B2F-121E-A885-1DB9E63F5B9B}"/>
              </a:ext>
            </a:extLst>
          </p:cNvPr>
          <p:cNvSpPr>
            <a:spLocks noGrp="1"/>
          </p:cNvSpPr>
          <p:nvPr>
            <p:ph type="body" idx="1"/>
          </p:nvPr>
        </p:nvSpPr>
        <p:spPr>
          <a:xfrm>
            <a:off x="838200" y="2035276"/>
            <a:ext cx="10515600" cy="4385189"/>
          </a:xfrm>
        </p:spPr>
        <p:txBody>
          <a:bodyPr>
            <a:normAutofit fontScale="70000" lnSpcReduction="20000"/>
          </a:bodyPr>
          <a:lstStyle/>
          <a:p>
            <a:r>
              <a:rPr lang="en-US" dirty="0"/>
              <a:t>The over confidence of the RPIC that VOs were not needed... Even after pushing the issue, getting FAA clarification.... all concerns were still discounted and an adversarial environment developed.</a:t>
            </a:r>
          </a:p>
          <a:p>
            <a:r>
              <a:rPr lang="en-US" dirty="0"/>
              <a:t>I selected no, but to type in here it goes to Yes. My answer is no but wanted to add that there were extra levels of safety that were added into this flight that I believe caused more confusion and didn't actually increase safety but hurt it. An example is when one of the VOs said a helicopter was at 500ft (concerning) and then Erin came on to confirm she saw the targe on the screen and it was reporting 4000 ft. There were two times traffic was reported and the wrong direction of flight for that traffic was given as we could see them on the screen, and they were headed in the opposite direction the VOs reported. When there was uncooperative traffic in the area (believe there was reported 3 different times), the information was unclear and went from "in the flight path" to "not a factor" to "flying from the flight path away from flight path" all in the same 60 seconds by two different VOs. In over 15 years of flying UASs, I have personally never had an incident where the VO provided actual safety awareness that increased safety operation. Usually they have trouble obtaining the aircraft and when they do see traffic, often the information they provide is inaccurate, untimely and/or confusing. I wish the FAA would stop using this as a band aid method for solving see and avoid. </a:t>
            </a:r>
          </a:p>
        </p:txBody>
      </p:sp>
      <p:pic>
        <p:nvPicPr>
          <p:cNvPr id="4" name="Picture 3">
            <a:extLst>
              <a:ext uri="{FF2B5EF4-FFF2-40B4-BE49-F238E27FC236}">
                <a16:creationId xmlns:a16="http://schemas.microsoft.com/office/drawing/2014/main" id="{BC389592-0B32-5C13-7376-C26B14E51772}"/>
              </a:ext>
            </a:extLst>
          </p:cNvPr>
          <p:cNvPicPr>
            <a:picLocks noChangeAspect="1"/>
          </p:cNvPicPr>
          <p:nvPr/>
        </p:nvPicPr>
        <p:blipFill>
          <a:blip r:embed="rId2"/>
          <a:srcRect r="10328" b="88747"/>
          <a:stretch/>
        </p:blipFill>
        <p:spPr>
          <a:xfrm>
            <a:off x="395746" y="1630524"/>
            <a:ext cx="10223093" cy="404753"/>
          </a:xfrm>
          <a:prstGeom prst="rect">
            <a:avLst/>
          </a:prstGeom>
        </p:spPr>
      </p:pic>
    </p:spTree>
    <p:extLst>
      <p:ext uri="{BB962C8B-B14F-4D97-AF65-F5344CB8AC3E}">
        <p14:creationId xmlns:p14="http://schemas.microsoft.com/office/powerpoint/2010/main" val="1943527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DB446-C68E-217B-ECDC-1CB8D9F5B596}"/>
              </a:ext>
            </a:extLst>
          </p:cNvPr>
          <p:cNvSpPr>
            <a:spLocks noGrp="1"/>
          </p:cNvSpPr>
          <p:nvPr>
            <p:ph type="title"/>
          </p:nvPr>
        </p:nvSpPr>
        <p:spPr/>
        <p:txBody>
          <a:bodyPr/>
          <a:lstStyle/>
          <a:p>
            <a:r>
              <a:rPr lang="en-US" dirty="0"/>
              <a:t>Safety &amp; Risk Management</a:t>
            </a:r>
          </a:p>
        </p:txBody>
      </p:sp>
      <p:sp>
        <p:nvSpPr>
          <p:cNvPr id="3" name="Text Placeholder 2">
            <a:extLst>
              <a:ext uri="{FF2B5EF4-FFF2-40B4-BE49-F238E27FC236}">
                <a16:creationId xmlns:a16="http://schemas.microsoft.com/office/drawing/2014/main" id="{A5FE66F1-0B2F-121E-A885-1DB9E63F5B9B}"/>
              </a:ext>
            </a:extLst>
          </p:cNvPr>
          <p:cNvSpPr>
            <a:spLocks noGrp="1"/>
          </p:cNvSpPr>
          <p:nvPr>
            <p:ph type="body" idx="1"/>
          </p:nvPr>
        </p:nvSpPr>
        <p:spPr>
          <a:xfrm>
            <a:off x="838200" y="2035277"/>
            <a:ext cx="10515600" cy="3539613"/>
          </a:xfrm>
        </p:spPr>
        <p:txBody>
          <a:bodyPr>
            <a:normAutofit fontScale="70000" lnSpcReduction="20000"/>
          </a:bodyPr>
          <a:lstStyle/>
          <a:p>
            <a:r>
              <a:rPr lang="en-US" dirty="0"/>
              <a:t>Duty day and rest periods - suggest defining those in advance (and other crew member safety protocols as necessary).</a:t>
            </a:r>
          </a:p>
          <a:p>
            <a:r>
              <a:rPr lang="en-US" dirty="0"/>
              <a:t>Sense of flight was going to happen no matter what.</a:t>
            </a:r>
          </a:p>
          <a:p>
            <a:r>
              <a:rPr lang="en-US" dirty="0"/>
              <a:t>There wasn't enough active surveillance of the airspace other than ADS-B </a:t>
            </a:r>
          </a:p>
          <a:p>
            <a:r>
              <a:rPr lang="en-US" dirty="0"/>
              <a:t>The weather was a factor.</a:t>
            </a:r>
          </a:p>
          <a:p>
            <a:r>
              <a:rPr lang="en-US" dirty="0"/>
              <a:t>Debrief to include what did the waiver have has mitigations? Were those mitigations/controls carried out? Were mitigations/ controls effective? What risks were not identified (i.e. non-</a:t>
            </a:r>
            <a:r>
              <a:rPr lang="en-US" dirty="0" err="1"/>
              <a:t>cooperatiave</a:t>
            </a:r>
            <a:r>
              <a:rPr lang="en-US" dirty="0"/>
              <a:t> traffic?). Where there any unintended consequences of mitigations?</a:t>
            </a:r>
          </a:p>
          <a:p>
            <a:r>
              <a:rPr lang="en-US" dirty="0"/>
              <a:t>We have successfully used radar as an accepted BVLOS safety case many times in the past. There doesn't seem to be any reason this could not have happened here with a bit more time to plan.</a:t>
            </a:r>
          </a:p>
        </p:txBody>
      </p:sp>
      <p:pic>
        <p:nvPicPr>
          <p:cNvPr id="4" name="Picture 3">
            <a:extLst>
              <a:ext uri="{FF2B5EF4-FFF2-40B4-BE49-F238E27FC236}">
                <a16:creationId xmlns:a16="http://schemas.microsoft.com/office/drawing/2014/main" id="{BC389592-0B32-5C13-7376-C26B14E51772}"/>
              </a:ext>
            </a:extLst>
          </p:cNvPr>
          <p:cNvPicPr>
            <a:picLocks noChangeAspect="1"/>
          </p:cNvPicPr>
          <p:nvPr/>
        </p:nvPicPr>
        <p:blipFill>
          <a:blip r:embed="rId2"/>
          <a:srcRect r="10328" b="88747"/>
          <a:stretch/>
        </p:blipFill>
        <p:spPr>
          <a:xfrm>
            <a:off x="395746" y="1630524"/>
            <a:ext cx="10223093" cy="404753"/>
          </a:xfrm>
          <a:prstGeom prst="rect">
            <a:avLst/>
          </a:prstGeom>
        </p:spPr>
      </p:pic>
    </p:spTree>
    <p:extLst>
      <p:ext uri="{BB962C8B-B14F-4D97-AF65-F5344CB8AC3E}">
        <p14:creationId xmlns:p14="http://schemas.microsoft.com/office/powerpoint/2010/main" val="21761166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ctrTitle"/>
          </p:nvPr>
        </p:nvSpPr>
        <p:spPr/>
        <p:txBody>
          <a:bodyPr>
            <a:normAutofit fontScale="90000"/>
          </a:bodyPr>
          <a:lstStyle/>
          <a:p>
            <a:r>
              <a:rPr lang="en-US" dirty="0"/>
              <a:t>Flight Crew, Radar/Surveillance Observers, &amp; Visual Observers</a:t>
            </a:r>
          </a:p>
        </p:txBody>
      </p:sp>
      <p:sp>
        <p:nvSpPr>
          <p:cNvPr id="4" name="Subtitle 3">
            <a:extLst>
              <a:ext uri="{FF2B5EF4-FFF2-40B4-BE49-F238E27FC236}">
                <a16:creationId xmlns:a16="http://schemas.microsoft.com/office/drawing/2014/main" id="{78513F06-CA55-6758-CA3F-D7CF26D323C9}"/>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50570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DB8C46-DC14-0165-A746-EEA611D266CC}"/>
              </a:ext>
            </a:extLst>
          </p:cNvPr>
          <p:cNvSpPr>
            <a:spLocks noGrp="1"/>
          </p:cNvSpPr>
          <p:nvPr>
            <p:ph type="title"/>
          </p:nvPr>
        </p:nvSpPr>
        <p:spPr/>
        <p:txBody>
          <a:bodyPr/>
          <a:lstStyle/>
          <a:p>
            <a:r>
              <a:rPr lang="en-US" dirty="0"/>
              <a:t>Agenda</a:t>
            </a:r>
          </a:p>
        </p:txBody>
      </p:sp>
      <p:sp>
        <p:nvSpPr>
          <p:cNvPr id="2" name="Text Placeholder 1">
            <a:extLst>
              <a:ext uri="{FF2B5EF4-FFF2-40B4-BE49-F238E27FC236}">
                <a16:creationId xmlns:a16="http://schemas.microsoft.com/office/drawing/2014/main" id="{D06A0C0D-92A5-43FE-99F4-881558B809CA}"/>
              </a:ext>
            </a:extLst>
          </p:cNvPr>
          <p:cNvSpPr>
            <a:spLocks noGrp="1"/>
          </p:cNvSpPr>
          <p:nvPr>
            <p:ph type="body" idx="1"/>
          </p:nvPr>
        </p:nvSpPr>
        <p:spPr/>
        <p:txBody>
          <a:bodyPr>
            <a:normAutofit fontScale="92500"/>
          </a:bodyPr>
          <a:lstStyle/>
          <a:p>
            <a:r>
              <a:rPr lang="en-US" dirty="0"/>
              <a:t>Topics Covered in Feedback Planning &amp; Coordination</a:t>
            </a:r>
          </a:p>
          <a:p>
            <a:pPr marL="685800" indent="-457200">
              <a:buFont typeface="Arial" panose="020B0604020202020204" pitchFamily="34" charset="0"/>
              <a:buChar char="•"/>
            </a:pPr>
            <a:r>
              <a:rPr lang="en-US" dirty="0"/>
              <a:t>Flight Operations</a:t>
            </a:r>
          </a:p>
          <a:p>
            <a:pPr marL="685800" indent="-457200">
              <a:buFont typeface="Arial" panose="020B0604020202020204" pitchFamily="34" charset="0"/>
              <a:buChar char="•"/>
            </a:pPr>
            <a:r>
              <a:rPr lang="en-US" dirty="0"/>
              <a:t>Safety &amp; Risk Management</a:t>
            </a:r>
          </a:p>
          <a:p>
            <a:pPr marL="685800" indent="-457200">
              <a:buFont typeface="Arial" panose="020B0604020202020204" pitchFamily="34" charset="0"/>
              <a:buChar char="•"/>
            </a:pPr>
            <a:r>
              <a:rPr lang="en-US" dirty="0"/>
              <a:t>Flight Crew, Radar/Surveillance Observers &amp; Visual Observers</a:t>
            </a:r>
          </a:p>
          <a:p>
            <a:pPr marL="685800" indent="-457200">
              <a:buFont typeface="Arial" panose="020B0604020202020204" pitchFamily="34" charset="0"/>
              <a:buChar char="•"/>
            </a:pPr>
            <a:r>
              <a:rPr lang="en-US" dirty="0"/>
              <a:t>Post-Flight Debriefing/After Operation Observation</a:t>
            </a:r>
          </a:p>
          <a:p>
            <a:pPr marL="685800" indent="-457200">
              <a:buFont typeface="Arial" panose="020B0604020202020204" pitchFamily="34" charset="0"/>
              <a:buChar char="•"/>
            </a:pPr>
            <a:r>
              <a:rPr lang="en-US" dirty="0"/>
              <a:t>Community Engagement &amp; Interaction</a:t>
            </a:r>
          </a:p>
          <a:p>
            <a:pPr marL="685800" indent="-457200">
              <a:buFont typeface="Arial" panose="020B0604020202020204" pitchFamily="34" charset="0"/>
              <a:buChar char="•"/>
            </a:pPr>
            <a:r>
              <a:rPr lang="en-US" dirty="0"/>
              <a:t>Overall Experience &amp; Recommendations</a:t>
            </a:r>
          </a:p>
          <a:p>
            <a:pPr marL="685800" indent="-457200">
              <a:buFont typeface="Arial" panose="020B0604020202020204" pitchFamily="34" charset="0"/>
              <a:buChar char="•"/>
            </a:pPr>
            <a:r>
              <a:rPr lang="en-US" dirty="0">
                <a:solidFill>
                  <a:schemeClr val="accent1"/>
                </a:solidFill>
              </a:rPr>
              <a:t>Other</a:t>
            </a:r>
          </a:p>
          <a:p>
            <a:pPr marL="1143000" lvl="1" indent="-457200">
              <a:buFont typeface="Arial" panose="020B0604020202020204" pitchFamily="34" charset="0"/>
              <a:buChar char="•"/>
            </a:pPr>
            <a:r>
              <a:rPr lang="en-US" dirty="0">
                <a:solidFill>
                  <a:schemeClr val="accent1"/>
                </a:solidFill>
              </a:rPr>
              <a:t>Logistics/Schedule</a:t>
            </a:r>
          </a:p>
        </p:txBody>
      </p:sp>
      <p:sp>
        <p:nvSpPr>
          <p:cNvPr id="5" name="Text Placeholder 2">
            <a:extLst>
              <a:ext uri="{FF2B5EF4-FFF2-40B4-BE49-F238E27FC236}">
                <a16:creationId xmlns:a16="http://schemas.microsoft.com/office/drawing/2014/main" id="{330BA5C8-07DB-4115-909A-89A8DCB9E7CA}"/>
              </a:ext>
            </a:extLst>
          </p:cNvPr>
          <p:cNvSpPr txBox="1">
            <a:spLocks/>
          </p:cNvSpPr>
          <p:nvPr/>
        </p:nvSpPr>
        <p:spPr>
          <a:xfrm>
            <a:off x="6123709" y="1747836"/>
            <a:ext cx="5037812" cy="430490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dirty="0"/>
          </a:p>
        </p:txBody>
      </p:sp>
    </p:spTree>
    <p:extLst>
      <p:ext uri="{BB962C8B-B14F-4D97-AF65-F5344CB8AC3E}">
        <p14:creationId xmlns:p14="http://schemas.microsoft.com/office/powerpoint/2010/main" val="22311787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title"/>
          </p:nvPr>
        </p:nvSpPr>
        <p:spPr>
          <a:xfrm>
            <a:off x="838200" y="210312"/>
            <a:ext cx="10515600" cy="1075795"/>
          </a:xfrm>
        </p:spPr>
        <p:txBody>
          <a:bodyPr>
            <a:normAutofit fontScale="90000"/>
          </a:bodyPr>
          <a:lstStyle/>
          <a:p>
            <a:r>
              <a:rPr lang="en-US" dirty="0"/>
              <a:t>Flight Crew, Radar/Surveillance Observers, &amp; Visual Observers</a:t>
            </a:r>
          </a:p>
        </p:txBody>
      </p:sp>
      <p:pic>
        <p:nvPicPr>
          <p:cNvPr id="4" name="Picture 3">
            <a:extLst>
              <a:ext uri="{FF2B5EF4-FFF2-40B4-BE49-F238E27FC236}">
                <a16:creationId xmlns:a16="http://schemas.microsoft.com/office/drawing/2014/main" id="{54D9CC0C-86C0-663A-ED22-12FA7FD18473}"/>
              </a:ext>
            </a:extLst>
          </p:cNvPr>
          <p:cNvPicPr>
            <a:picLocks noChangeAspect="1"/>
          </p:cNvPicPr>
          <p:nvPr/>
        </p:nvPicPr>
        <p:blipFill>
          <a:blip r:embed="rId2"/>
          <a:stretch>
            <a:fillRect/>
          </a:stretch>
        </p:blipFill>
        <p:spPr>
          <a:xfrm>
            <a:off x="399556" y="1672438"/>
            <a:ext cx="11392887" cy="3513124"/>
          </a:xfrm>
          <a:prstGeom prst="rect">
            <a:avLst/>
          </a:prstGeom>
        </p:spPr>
      </p:pic>
    </p:spTree>
    <p:extLst>
      <p:ext uri="{BB962C8B-B14F-4D97-AF65-F5344CB8AC3E}">
        <p14:creationId xmlns:p14="http://schemas.microsoft.com/office/powerpoint/2010/main" val="21934561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title"/>
          </p:nvPr>
        </p:nvSpPr>
        <p:spPr>
          <a:xfrm>
            <a:off x="838200" y="210312"/>
            <a:ext cx="10515600" cy="1075795"/>
          </a:xfrm>
        </p:spPr>
        <p:txBody>
          <a:bodyPr>
            <a:normAutofit fontScale="90000"/>
          </a:bodyPr>
          <a:lstStyle/>
          <a:p>
            <a:r>
              <a:rPr lang="en-US" dirty="0"/>
              <a:t>Flight Crew, Radar/Surveillance Observers, &amp; Visual Observers</a:t>
            </a:r>
          </a:p>
        </p:txBody>
      </p:sp>
      <p:pic>
        <p:nvPicPr>
          <p:cNvPr id="5" name="Picture 4">
            <a:extLst>
              <a:ext uri="{FF2B5EF4-FFF2-40B4-BE49-F238E27FC236}">
                <a16:creationId xmlns:a16="http://schemas.microsoft.com/office/drawing/2014/main" id="{DB558352-0BB6-C530-CA4F-A953C98FCD3D}"/>
              </a:ext>
            </a:extLst>
          </p:cNvPr>
          <p:cNvPicPr>
            <a:picLocks noChangeAspect="1"/>
          </p:cNvPicPr>
          <p:nvPr/>
        </p:nvPicPr>
        <p:blipFill>
          <a:blip r:embed="rId2"/>
          <a:stretch>
            <a:fillRect/>
          </a:stretch>
        </p:blipFill>
        <p:spPr>
          <a:xfrm>
            <a:off x="838199" y="1776435"/>
            <a:ext cx="10636045" cy="3326396"/>
          </a:xfrm>
          <a:prstGeom prst="rect">
            <a:avLst/>
          </a:prstGeom>
        </p:spPr>
      </p:pic>
    </p:spTree>
    <p:extLst>
      <p:ext uri="{BB962C8B-B14F-4D97-AF65-F5344CB8AC3E}">
        <p14:creationId xmlns:p14="http://schemas.microsoft.com/office/powerpoint/2010/main" val="3389101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title"/>
          </p:nvPr>
        </p:nvSpPr>
        <p:spPr>
          <a:xfrm>
            <a:off x="838200" y="309329"/>
            <a:ext cx="10515600" cy="743415"/>
          </a:xfrm>
        </p:spPr>
        <p:txBody>
          <a:bodyPr>
            <a:normAutofit fontScale="90000"/>
          </a:bodyPr>
          <a:lstStyle/>
          <a:p>
            <a:r>
              <a:rPr lang="en-US" dirty="0"/>
              <a:t>Flight Crew, Radar/Surveillance Observers, &amp; Visual Observers</a:t>
            </a:r>
          </a:p>
        </p:txBody>
      </p:sp>
      <p:sp>
        <p:nvSpPr>
          <p:cNvPr id="3" name="Text Placeholder 2">
            <a:extLst>
              <a:ext uri="{FF2B5EF4-FFF2-40B4-BE49-F238E27FC236}">
                <a16:creationId xmlns:a16="http://schemas.microsoft.com/office/drawing/2014/main" id="{2FEA2735-9C3B-72DA-CDFE-54F0828BE035}"/>
              </a:ext>
            </a:extLst>
          </p:cNvPr>
          <p:cNvSpPr>
            <a:spLocks noGrp="1"/>
          </p:cNvSpPr>
          <p:nvPr>
            <p:ph type="body" idx="1"/>
          </p:nvPr>
        </p:nvSpPr>
        <p:spPr>
          <a:xfrm>
            <a:off x="838200" y="2467897"/>
            <a:ext cx="10515600" cy="3709066"/>
          </a:xfrm>
        </p:spPr>
        <p:txBody>
          <a:bodyPr>
            <a:normAutofit fontScale="47500" lnSpcReduction="20000"/>
          </a:bodyPr>
          <a:lstStyle/>
          <a:p>
            <a:r>
              <a:rPr lang="en-US" dirty="0"/>
              <a:t>Helicopter was observed on Day 2 East of my position </a:t>
            </a:r>
          </a:p>
          <a:p>
            <a:r>
              <a:rPr lang="en-US" dirty="0"/>
              <a:t>Tuesday, prior to flight around 9:30 AM, Robinson </a:t>
            </a:r>
            <a:r>
              <a:rPr lang="en-US" dirty="0" err="1"/>
              <a:t>helo</a:t>
            </a:r>
            <a:r>
              <a:rPr lang="en-US" dirty="0"/>
              <a:t> reported near LZ, no factor, would have impacted operational area, detected by VO, detected by Detect Radar but could not locate on Airspace Link display. Not detected by Vantis or </a:t>
            </a:r>
            <a:r>
              <a:rPr lang="en-US" dirty="0" err="1"/>
              <a:t>Simulyze</a:t>
            </a:r>
            <a:r>
              <a:rPr lang="en-US" dirty="0"/>
              <a:t>. </a:t>
            </a:r>
          </a:p>
          <a:p>
            <a:r>
              <a:rPr lang="en-US" dirty="0"/>
              <a:t>Tuesday, prior to flight around 9:55 AM, Huey </a:t>
            </a:r>
            <a:r>
              <a:rPr lang="en-US" dirty="0" err="1"/>
              <a:t>helo</a:t>
            </a:r>
            <a:r>
              <a:rPr lang="en-US" dirty="0"/>
              <a:t> reported near Observer 7 prior to flight operation, no factor, would have impacted operational area, detected by VO, not detected by tech solutions.</a:t>
            </a:r>
          </a:p>
          <a:p>
            <a:r>
              <a:rPr lang="en-US" dirty="0"/>
              <a:t>Tuesday, prior to flight around 10:50 AM, low altitude aircraft </a:t>
            </a:r>
            <a:r>
              <a:rPr lang="en-US" dirty="0" err="1"/>
              <a:t>Aviat</a:t>
            </a:r>
            <a:r>
              <a:rPr lang="en-US" dirty="0"/>
              <a:t> Husky &lt;800’ AGL, BIS to New Town, would have impacted operational area, detected by VO, detected by all 3 tech solutions, but then was dropped by Airspace Link display. Aircraft did have ADSB out.</a:t>
            </a:r>
          </a:p>
          <a:p>
            <a:r>
              <a:rPr lang="en-US" dirty="0"/>
              <a:t>Tuesday, prior to flight around 10:55 AM, low altitude aircraft red/white Ag Tractor &lt;300’ AGL, observed near New Town, travelling south east bound, dipped into Valley just south of the takeoff location. Detected by VO, not detected by any tech solution. Aircraft did not have ADSB out.</a:t>
            </a:r>
          </a:p>
          <a:p>
            <a:r>
              <a:rPr lang="en-US" dirty="0"/>
              <a:t>Wednesday, beginning prior to flight operations then during flight ~9:15-9:45, pipeline patrol aircraft detected running east of New Town, parallel to route of flight, travelling south to north, then exiting area to the east. Aircraft altitude varied from 800’ AGL to 100’ AGL. Not detected by VO, detected by all 3 tech solutions initially, but then was lost by Airspace Link display. Aircraft did have ADSB.</a:t>
            </a:r>
          </a:p>
          <a:p>
            <a:r>
              <a:rPr lang="en-US" dirty="0"/>
              <a:t>Wednesday, during flight around 9:50 AM, low altitude Huey </a:t>
            </a:r>
            <a:r>
              <a:rPr lang="en-US" dirty="0" err="1"/>
              <a:t>helo</a:t>
            </a:r>
            <a:r>
              <a:rPr lang="en-US" dirty="0"/>
              <a:t> reported near observer 6, 7, 8, no factor once visual was obtained. Aircraft passed directly over observer 6. UAS was south of observer 3 at the time, enroute. Helo was initially detected east of the flight operation area (by </a:t>
            </a:r>
            <a:r>
              <a:rPr lang="en-US" dirty="0" err="1"/>
              <a:t>Simulyze</a:t>
            </a:r>
            <a:r>
              <a:rPr lang="en-US" dirty="0"/>
              <a:t> display) at 4000’ MSL and descending. Aircraft entered flight operation area less than 3000’ MSL still descending, and VO approximated altitude less than 500’ AGL. Detected by VO, not detected by Vantis or </a:t>
            </a:r>
            <a:r>
              <a:rPr lang="en-US" dirty="0" err="1"/>
              <a:t>AirspaceLink</a:t>
            </a:r>
            <a:r>
              <a:rPr lang="en-US" dirty="0"/>
              <a:t>. Detected by </a:t>
            </a:r>
            <a:r>
              <a:rPr lang="en-US" dirty="0" err="1"/>
              <a:t>Simulyze</a:t>
            </a:r>
            <a:r>
              <a:rPr lang="en-US" dirty="0"/>
              <a:t> (VAS feed). Aircraft did not have ADSB.</a:t>
            </a:r>
          </a:p>
        </p:txBody>
      </p:sp>
      <p:pic>
        <p:nvPicPr>
          <p:cNvPr id="5" name="Picture 4">
            <a:extLst>
              <a:ext uri="{FF2B5EF4-FFF2-40B4-BE49-F238E27FC236}">
                <a16:creationId xmlns:a16="http://schemas.microsoft.com/office/drawing/2014/main" id="{DB558352-0BB6-C530-CA4F-A953C98FCD3D}"/>
              </a:ext>
            </a:extLst>
          </p:cNvPr>
          <p:cNvPicPr>
            <a:picLocks noChangeAspect="1"/>
          </p:cNvPicPr>
          <p:nvPr/>
        </p:nvPicPr>
        <p:blipFill>
          <a:blip r:embed="rId2"/>
          <a:srcRect b="73006"/>
          <a:stretch/>
        </p:blipFill>
        <p:spPr>
          <a:xfrm>
            <a:off x="838200" y="1569958"/>
            <a:ext cx="10636045" cy="897939"/>
          </a:xfrm>
          <a:prstGeom prst="rect">
            <a:avLst/>
          </a:prstGeom>
        </p:spPr>
      </p:pic>
    </p:spTree>
    <p:extLst>
      <p:ext uri="{BB962C8B-B14F-4D97-AF65-F5344CB8AC3E}">
        <p14:creationId xmlns:p14="http://schemas.microsoft.com/office/powerpoint/2010/main" val="18988047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title"/>
          </p:nvPr>
        </p:nvSpPr>
        <p:spPr>
          <a:xfrm>
            <a:off x="838200" y="309329"/>
            <a:ext cx="10515600" cy="743415"/>
          </a:xfrm>
        </p:spPr>
        <p:txBody>
          <a:bodyPr>
            <a:normAutofit fontScale="90000"/>
          </a:bodyPr>
          <a:lstStyle/>
          <a:p>
            <a:r>
              <a:rPr lang="en-US" dirty="0"/>
              <a:t>Flight Crew, Radar/Surveillance Observers, &amp; Visual Observers</a:t>
            </a:r>
          </a:p>
        </p:txBody>
      </p:sp>
      <p:sp>
        <p:nvSpPr>
          <p:cNvPr id="3" name="Text Placeholder 2">
            <a:extLst>
              <a:ext uri="{FF2B5EF4-FFF2-40B4-BE49-F238E27FC236}">
                <a16:creationId xmlns:a16="http://schemas.microsoft.com/office/drawing/2014/main" id="{2FEA2735-9C3B-72DA-CDFE-54F0828BE035}"/>
              </a:ext>
            </a:extLst>
          </p:cNvPr>
          <p:cNvSpPr>
            <a:spLocks noGrp="1"/>
          </p:cNvSpPr>
          <p:nvPr>
            <p:ph type="body" idx="1"/>
          </p:nvPr>
        </p:nvSpPr>
        <p:spPr>
          <a:xfrm>
            <a:off x="838200" y="2467897"/>
            <a:ext cx="10515600" cy="3709066"/>
          </a:xfrm>
        </p:spPr>
        <p:txBody>
          <a:bodyPr>
            <a:normAutofit fontScale="55000" lnSpcReduction="20000"/>
          </a:bodyPr>
          <a:lstStyle/>
          <a:p>
            <a:r>
              <a:rPr lang="en-US" dirty="0"/>
              <a:t>There was a non-participating aircraft without ADS-B that was observed by radar electronically. </a:t>
            </a:r>
          </a:p>
          <a:p>
            <a:r>
              <a:rPr lang="en-US" dirty="0"/>
              <a:t>Discussed previously: At the </a:t>
            </a:r>
            <a:r>
              <a:rPr lang="en-US" dirty="0" err="1"/>
              <a:t>Madaree</a:t>
            </a:r>
            <a:r>
              <a:rPr lang="en-US" dirty="0"/>
              <a:t> Radar Site we had a Huey helicopter transition directly over the top of the site at low altitude in the fog at approximately 10AM </a:t>
            </a:r>
          </a:p>
          <a:p>
            <a:r>
              <a:rPr lang="en-US" dirty="0"/>
              <a:t>9/17/24 10:50AM My location: 47.934498°, -102.450114° Ag Tractor: &lt;1000 Feet, Aircraft just slightly west of my location.</a:t>
            </a:r>
          </a:p>
          <a:p>
            <a:r>
              <a:rPr lang="en-US" dirty="0"/>
              <a:t>Saw unknown objects on radar as drone was near TB around 10? </a:t>
            </a:r>
          </a:p>
          <a:p>
            <a:r>
              <a:rPr lang="en-US" dirty="0"/>
              <a:t>Yes (VO7). I saw a helicopter on the first day as well as a helicopter on the second flight day. Both were flying low and travelled through the flight path. </a:t>
            </a:r>
          </a:p>
          <a:p>
            <a:r>
              <a:rPr lang="en-US" dirty="0"/>
              <a:t>a </a:t>
            </a:r>
            <a:r>
              <a:rPr lang="en-US" dirty="0" err="1"/>
              <a:t>helicoptor</a:t>
            </a:r>
            <a:r>
              <a:rPr lang="en-US" dirty="0"/>
              <a:t> was identified in 9/18 near the flight path and was ultimately deemed no threat. </a:t>
            </a:r>
          </a:p>
          <a:p>
            <a:r>
              <a:rPr lang="en-US" dirty="0"/>
              <a:t>I have a summary file from the 2 </a:t>
            </a:r>
            <a:r>
              <a:rPr lang="en-US" dirty="0" err="1"/>
              <a:t>DeTect</a:t>
            </a:r>
            <a:r>
              <a:rPr lang="en-US" dirty="0"/>
              <a:t> radars I can provide. Still compiling data from all 3. </a:t>
            </a:r>
          </a:p>
          <a:p>
            <a:r>
              <a:rPr lang="en-US" dirty="0"/>
              <a:t>On the second flight I saw non-participating aircraft over the river, near the bridge. I honestly can't account for exactly when as I was not a VO, but it was soon after take-off on the second day. </a:t>
            </a:r>
          </a:p>
          <a:p>
            <a:r>
              <a:rPr lang="en-US" dirty="0"/>
              <a:t>Tuesday around 10:50AM an aircraft was seen flying North along the West side of Lake Sakakawea</a:t>
            </a:r>
          </a:p>
        </p:txBody>
      </p:sp>
      <p:pic>
        <p:nvPicPr>
          <p:cNvPr id="5" name="Picture 4">
            <a:extLst>
              <a:ext uri="{FF2B5EF4-FFF2-40B4-BE49-F238E27FC236}">
                <a16:creationId xmlns:a16="http://schemas.microsoft.com/office/drawing/2014/main" id="{DB558352-0BB6-C530-CA4F-A953C98FCD3D}"/>
              </a:ext>
            </a:extLst>
          </p:cNvPr>
          <p:cNvPicPr>
            <a:picLocks noChangeAspect="1"/>
          </p:cNvPicPr>
          <p:nvPr/>
        </p:nvPicPr>
        <p:blipFill>
          <a:blip r:embed="rId2"/>
          <a:srcRect b="73006"/>
          <a:stretch/>
        </p:blipFill>
        <p:spPr>
          <a:xfrm>
            <a:off x="838200" y="1569958"/>
            <a:ext cx="10636045" cy="897939"/>
          </a:xfrm>
          <a:prstGeom prst="rect">
            <a:avLst/>
          </a:prstGeom>
        </p:spPr>
      </p:pic>
    </p:spTree>
    <p:extLst>
      <p:ext uri="{BB962C8B-B14F-4D97-AF65-F5344CB8AC3E}">
        <p14:creationId xmlns:p14="http://schemas.microsoft.com/office/powerpoint/2010/main" val="11632372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title"/>
          </p:nvPr>
        </p:nvSpPr>
        <p:spPr>
          <a:xfrm>
            <a:off x="838200" y="309329"/>
            <a:ext cx="10515600" cy="743415"/>
          </a:xfrm>
        </p:spPr>
        <p:txBody>
          <a:bodyPr>
            <a:normAutofit fontScale="90000"/>
          </a:bodyPr>
          <a:lstStyle/>
          <a:p>
            <a:r>
              <a:rPr lang="en-US" dirty="0"/>
              <a:t>Flight Crew, Radar/Surveillance Observers, &amp; Visual Observers</a:t>
            </a:r>
          </a:p>
        </p:txBody>
      </p:sp>
      <p:sp>
        <p:nvSpPr>
          <p:cNvPr id="3" name="Text Placeholder 2">
            <a:extLst>
              <a:ext uri="{FF2B5EF4-FFF2-40B4-BE49-F238E27FC236}">
                <a16:creationId xmlns:a16="http://schemas.microsoft.com/office/drawing/2014/main" id="{2FEA2735-9C3B-72DA-CDFE-54F0828BE035}"/>
              </a:ext>
            </a:extLst>
          </p:cNvPr>
          <p:cNvSpPr>
            <a:spLocks noGrp="1"/>
          </p:cNvSpPr>
          <p:nvPr>
            <p:ph type="body" idx="1"/>
          </p:nvPr>
        </p:nvSpPr>
        <p:spPr>
          <a:xfrm>
            <a:off x="838200" y="2467897"/>
            <a:ext cx="10515600" cy="3709066"/>
          </a:xfrm>
        </p:spPr>
        <p:txBody>
          <a:bodyPr>
            <a:normAutofit fontScale="92500" lnSpcReduction="20000"/>
          </a:bodyPr>
          <a:lstStyle/>
          <a:p>
            <a:r>
              <a:rPr lang="en-US" b="1" dirty="0">
                <a:solidFill>
                  <a:schemeClr val="accent1"/>
                </a:solidFill>
              </a:rPr>
              <a:t>SUMMARY:</a:t>
            </a:r>
          </a:p>
          <a:p>
            <a:pPr marL="685800" indent="-457200">
              <a:buFont typeface="Arial" panose="020B0604020202020204" pitchFamily="34" charset="0"/>
              <a:buChar char="•"/>
            </a:pPr>
            <a:r>
              <a:rPr lang="en-US" dirty="0"/>
              <a:t>Tuesday</a:t>
            </a:r>
          </a:p>
          <a:p>
            <a:pPr marL="1143000" lvl="1" indent="-457200">
              <a:buFont typeface="Arial" panose="020B0604020202020204" pitchFamily="34" charset="0"/>
              <a:buChar char="•"/>
            </a:pPr>
            <a:r>
              <a:rPr lang="en-US" dirty="0"/>
              <a:t>Helicopter (Huey) – no ADSB</a:t>
            </a:r>
          </a:p>
          <a:p>
            <a:pPr marL="1143000" lvl="1" indent="-457200">
              <a:buFont typeface="Arial" panose="020B0604020202020204" pitchFamily="34" charset="0"/>
              <a:buChar char="•"/>
            </a:pPr>
            <a:r>
              <a:rPr lang="en-US" dirty="0"/>
              <a:t>Helicopter (Robinson) – unknown </a:t>
            </a:r>
          </a:p>
          <a:p>
            <a:pPr marL="1143000" lvl="1" indent="-457200">
              <a:buFont typeface="Arial" panose="020B0604020202020204" pitchFamily="34" charset="0"/>
              <a:buChar char="•"/>
            </a:pPr>
            <a:r>
              <a:rPr lang="en-US" dirty="0"/>
              <a:t>Airplane (Husky) – with ADSB</a:t>
            </a:r>
          </a:p>
          <a:p>
            <a:pPr marL="1143000" lvl="1" indent="-457200">
              <a:buFont typeface="Arial" panose="020B0604020202020204" pitchFamily="34" charset="0"/>
              <a:buChar char="•"/>
            </a:pPr>
            <a:r>
              <a:rPr lang="en-US" dirty="0"/>
              <a:t>Airplane (Ag Tractor) – no ADSB</a:t>
            </a:r>
          </a:p>
          <a:p>
            <a:pPr marL="685800" indent="-457200">
              <a:buFont typeface="Arial" panose="020B0604020202020204" pitchFamily="34" charset="0"/>
              <a:buChar char="•"/>
            </a:pPr>
            <a:r>
              <a:rPr lang="en-US" dirty="0"/>
              <a:t>Wednesday</a:t>
            </a:r>
          </a:p>
          <a:p>
            <a:pPr marL="1143000" lvl="1" indent="-457200">
              <a:buFont typeface="Arial" panose="020B0604020202020204" pitchFamily="34" charset="0"/>
              <a:buChar char="•"/>
            </a:pPr>
            <a:r>
              <a:rPr lang="en-US" dirty="0"/>
              <a:t>Helicopter (Huey) – no ADSB</a:t>
            </a:r>
          </a:p>
          <a:p>
            <a:pPr marL="1143000" lvl="1" indent="-457200">
              <a:buFont typeface="Arial" panose="020B0604020202020204" pitchFamily="34" charset="0"/>
              <a:buChar char="•"/>
            </a:pPr>
            <a:r>
              <a:rPr lang="en-US" dirty="0"/>
              <a:t>Airplane (Cessna) – ADSB</a:t>
            </a:r>
          </a:p>
          <a:p>
            <a:pPr marL="1143000" lvl="1" indent="-457200">
              <a:buFont typeface="Arial" panose="020B0604020202020204" pitchFamily="34" charset="0"/>
              <a:buChar char="•"/>
            </a:pPr>
            <a:r>
              <a:rPr lang="en-US" dirty="0"/>
              <a:t>Airplane (over river) – unknown </a:t>
            </a:r>
          </a:p>
          <a:p>
            <a:pPr marL="1143000" lvl="1" indent="-457200">
              <a:buFont typeface="Arial" panose="020B0604020202020204" pitchFamily="34" charset="0"/>
              <a:buChar char="•"/>
            </a:pPr>
            <a:endParaRPr lang="en-US" dirty="0"/>
          </a:p>
        </p:txBody>
      </p:sp>
      <p:pic>
        <p:nvPicPr>
          <p:cNvPr id="5" name="Picture 4">
            <a:extLst>
              <a:ext uri="{FF2B5EF4-FFF2-40B4-BE49-F238E27FC236}">
                <a16:creationId xmlns:a16="http://schemas.microsoft.com/office/drawing/2014/main" id="{DB558352-0BB6-C530-CA4F-A953C98FCD3D}"/>
              </a:ext>
            </a:extLst>
          </p:cNvPr>
          <p:cNvPicPr>
            <a:picLocks noChangeAspect="1"/>
          </p:cNvPicPr>
          <p:nvPr/>
        </p:nvPicPr>
        <p:blipFill>
          <a:blip r:embed="rId2"/>
          <a:srcRect b="73006"/>
          <a:stretch/>
        </p:blipFill>
        <p:spPr>
          <a:xfrm>
            <a:off x="838200" y="1569958"/>
            <a:ext cx="10636045" cy="897939"/>
          </a:xfrm>
          <a:prstGeom prst="rect">
            <a:avLst/>
          </a:prstGeom>
        </p:spPr>
      </p:pic>
    </p:spTree>
    <p:extLst>
      <p:ext uri="{BB962C8B-B14F-4D97-AF65-F5344CB8AC3E}">
        <p14:creationId xmlns:p14="http://schemas.microsoft.com/office/powerpoint/2010/main" val="23849666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6221E-B77A-EF9D-5C77-7F1645D4E645}"/>
              </a:ext>
            </a:extLst>
          </p:cNvPr>
          <p:cNvSpPr>
            <a:spLocks noGrp="1"/>
          </p:cNvSpPr>
          <p:nvPr>
            <p:ph type="ctrTitle"/>
          </p:nvPr>
        </p:nvSpPr>
        <p:spPr/>
        <p:txBody>
          <a:bodyPr>
            <a:normAutofit fontScale="90000"/>
          </a:bodyPr>
          <a:lstStyle/>
          <a:p>
            <a:r>
              <a:rPr lang="en-US" dirty="0"/>
              <a:t>Post-Flight Debriefing/After Operation Observation</a:t>
            </a:r>
          </a:p>
        </p:txBody>
      </p:sp>
      <p:sp>
        <p:nvSpPr>
          <p:cNvPr id="4" name="Subtitle 3">
            <a:extLst>
              <a:ext uri="{FF2B5EF4-FFF2-40B4-BE49-F238E27FC236}">
                <a16:creationId xmlns:a16="http://schemas.microsoft.com/office/drawing/2014/main" id="{326F09AB-6737-30C9-14E0-B5F24D2260D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091694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title"/>
          </p:nvPr>
        </p:nvSpPr>
        <p:spPr>
          <a:xfrm>
            <a:off x="838200" y="210312"/>
            <a:ext cx="10515600" cy="1075795"/>
          </a:xfrm>
        </p:spPr>
        <p:txBody>
          <a:bodyPr>
            <a:normAutofit fontScale="90000"/>
          </a:bodyPr>
          <a:lstStyle/>
          <a:p>
            <a:r>
              <a:rPr lang="en-US" dirty="0"/>
              <a:t>Post-Flight Debriefing/After Operation Observation</a:t>
            </a:r>
          </a:p>
        </p:txBody>
      </p:sp>
      <p:pic>
        <p:nvPicPr>
          <p:cNvPr id="5" name="Picture 4">
            <a:extLst>
              <a:ext uri="{FF2B5EF4-FFF2-40B4-BE49-F238E27FC236}">
                <a16:creationId xmlns:a16="http://schemas.microsoft.com/office/drawing/2014/main" id="{3E8DCBD9-B79E-2551-8F7F-49D27D7C7EDA}"/>
              </a:ext>
            </a:extLst>
          </p:cNvPr>
          <p:cNvPicPr>
            <a:picLocks noChangeAspect="1"/>
          </p:cNvPicPr>
          <p:nvPr/>
        </p:nvPicPr>
        <p:blipFill>
          <a:blip r:embed="rId2"/>
          <a:stretch>
            <a:fillRect/>
          </a:stretch>
        </p:blipFill>
        <p:spPr>
          <a:xfrm>
            <a:off x="838200" y="1831005"/>
            <a:ext cx="10621868" cy="3252271"/>
          </a:xfrm>
          <a:prstGeom prst="rect">
            <a:avLst/>
          </a:prstGeom>
        </p:spPr>
      </p:pic>
    </p:spTree>
    <p:extLst>
      <p:ext uri="{BB962C8B-B14F-4D97-AF65-F5344CB8AC3E}">
        <p14:creationId xmlns:p14="http://schemas.microsoft.com/office/powerpoint/2010/main" val="20937698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title"/>
          </p:nvPr>
        </p:nvSpPr>
        <p:spPr>
          <a:xfrm>
            <a:off x="838200" y="210312"/>
            <a:ext cx="10515600" cy="1075795"/>
          </a:xfrm>
        </p:spPr>
        <p:txBody>
          <a:bodyPr>
            <a:normAutofit fontScale="90000"/>
          </a:bodyPr>
          <a:lstStyle/>
          <a:p>
            <a:r>
              <a:rPr lang="en-US" dirty="0"/>
              <a:t>Post-Flight Debriefing/After Operation Observation</a:t>
            </a:r>
          </a:p>
        </p:txBody>
      </p:sp>
      <p:sp>
        <p:nvSpPr>
          <p:cNvPr id="3" name="Text Placeholder 2">
            <a:extLst>
              <a:ext uri="{FF2B5EF4-FFF2-40B4-BE49-F238E27FC236}">
                <a16:creationId xmlns:a16="http://schemas.microsoft.com/office/drawing/2014/main" id="{91D36640-1A66-71A4-5280-BC2609F6D184}"/>
              </a:ext>
            </a:extLst>
          </p:cNvPr>
          <p:cNvSpPr>
            <a:spLocks noGrp="1"/>
          </p:cNvSpPr>
          <p:nvPr>
            <p:ph type="body" idx="1"/>
          </p:nvPr>
        </p:nvSpPr>
        <p:spPr>
          <a:xfrm>
            <a:off x="838200" y="2420092"/>
            <a:ext cx="10515600" cy="4088863"/>
          </a:xfrm>
        </p:spPr>
        <p:txBody>
          <a:bodyPr>
            <a:normAutofit fontScale="70000" lnSpcReduction="20000"/>
          </a:bodyPr>
          <a:lstStyle/>
          <a:p>
            <a:r>
              <a:rPr lang="en-US" dirty="0"/>
              <a:t>Daily post-flight briefings </a:t>
            </a:r>
            <a:r>
              <a:rPr lang="en-US" b="1" dirty="0"/>
              <a:t>did not occur. </a:t>
            </a:r>
          </a:p>
          <a:p>
            <a:r>
              <a:rPr lang="en-US" dirty="0"/>
              <a:t>Operational post-flight </a:t>
            </a:r>
            <a:r>
              <a:rPr lang="en-US" b="1" dirty="0"/>
              <a:t>did not include all participants </a:t>
            </a:r>
            <a:r>
              <a:rPr lang="en-US" dirty="0"/>
              <a:t>(mainly the flight crew). Therefore key insights and lessons learned </a:t>
            </a:r>
            <a:r>
              <a:rPr lang="en-US" b="1" dirty="0"/>
              <a:t>felt very incomplete.</a:t>
            </a:r>
          </a:p>
          <a:p>
            <a:r>
              <a:rPr lang="en-US" dirty="0"/>
              <a:t>Teams need more </a:t>
            </a:r>
            <a:r>
              <a:rPr lang="en-US" b="1" dirty="0"/>
              <a:t>time on-site prior to operation</a:t>
            </a:r>
            <a:r>
              <a:rPr lang="en-US" dirty="0"/>
              <a:t>. both operating team and support team. </a:t>
            </a:r>
          </a:p>
          <a:p>
            <a:r>
              <a:rPr lang="en-US" b="1" dirty="0"/>
              <a:t>Lack of all sites knowing the current location </a:t>
            </a:r>
            <a:r>
              <a:rPr lang="en-US" dirty="0"/>
              <a:t>of the aircraft via communication channels. </a:t>
            </a:r>
            <a:r>
              <a:rPr lang="en-US" b="1" dirty="0"/>
              <a:t>All radar sites did not has constant communication </a:t>
            </a:r>
            <a:r>
              <a:rPr lang="en-US" dirty="0"/>
              <a:t>with the flight crew, observers, and New Town/Twin Butte sites. </a:t>
            </a:r>
          </a:p>
          <a:p>
            <a:r>
              <a:rPr lang="en-US" b="1" dirty="0"/>
              <a:t>Need for coordination with Minot AFB</a:t>
            </a:r>
            <a:r>
              <a:rPr lang="en-US" dirty="0"/>
              <a:t>; amount of </a:t>
            </a:r>
            <a:r>
              <a:rPr lang="en-US" b="1" dirty="0"/>
              <a:t>traffic on roads</a:t>
            </a:r>
            <a:r>
              <a:rPr lang="en-US" dirty="0"/>
              <a:t>; importance of </a:t>
            </a:r>
            <a:r>
              <a:rPr lang="en-US" b="1" dirty="0"/>
              <a:t>landing location</a:t>
            </a:r>
            <a:r>
              <a:rPr lang="en-US" dirty="0"/>
              <a:t>, importance of </a:t>
            </a:r>
            <a:r>
              <a:rPr lang="en-US" b="1" dirty="0"/>
              <a:t>radar locations </a:t>
            </a:r>
          </a:p>
          <a:p>
            <a:r>
              <a:rPr lang="en-US" dirty="0"/>
              <a:t>It was amazing </a:t>
            </a:r>
            <a:r>
              <a:rPr lang="en-US" b="1" dirty="0"/>
              <a:t>how drones can be used.</a:t>
            </a:r>
          </a:p>
          <a:p>
            <a:r>
              <a:rPr lang="en-US" dirty="0"/>
              <a:t>need for </a:t>
            </a:r>
            <a:r>
              <a:rPr lang="en-US" b="1" dirty="0"/>
              <a:t>redundant aircraft, batteries, and radar </a:t>
            </a:r>
          </a:p>
          <a:p>
            <a:r>
              <a:rPr lang="en-US" dirty="0"/>
              <a:t>Future flights require </a:t>
            </a:r>
            <a:r>
              <a:rPr lang="en-US" b="1" dirty="0"/>
              <a:t>better prior maintenance </a:t>
            </a:r>
          </a:p>
        </p:txBody>
      </p:sp>
      <p:pic>
        <p:nvPicPr>
          <p:cNvPr id="5" name="Picture 4">
            <a:extLst>
              <a:ext uri="{FF2B5EF4-FFF2-40B4-BE49-F238E27FC236}">
                <a16:creationId xmlns:a16="http://schemas.microsoft.com/office/drawing/2014/main" id="{2A34030B-0DFA-880C-9658-90440CD9A969}"/>
              </a:ext>
            </a:extLst>
          </p:cNvPr>
          <p:cNvPicPr>
            <a:picLocks noChangeAspect="1"/>
          </p:cNvPicPr>
          <p:nvPr/>
        </p:nvPicPr>
        <p:blipFill>
          <a:blip r:embed="rId2"/>
          <a:stretch>
            <a:fillRect/>
          </a:stretch>
        </p:blipFill>
        <p:spPr>
          <a:xfrm>
            <a:off x="838200" y="1503929"/>
            <a:ext cx="10515600" cy="916163"/>
          </a:xfrm>
          <a:prstGeom prst="rect">
            <a:avLst/>
          </a:prstGeom>
        </p:spPr>
      </p:pic>
    </p:spTree>
    <p:extLst>
      <p:ext uri="{BB962C8B-B14F-4D97-AF65-F5344CB8AC3E}">
        <p14:creationId xmlns:p14="http://schemas.microsoft.com/office/powerpoint/2010/main" val="9751294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title"/>
          </p:nvPr>
        </p:nvSpPr>
        <p:spPr>
          <a:xfrm>
            <a:off x="838200" y="210312"/>
            <a:ext cx="10515600" cy="1075795"/>
          </a:xfrm>
        </p:spPr>
        <p:txBody>
          <a:bodyPr>
            <a:normAutofit fontScale="90000"/>
          </a:bodyPr>
          <a:lstStyle/>
          <a:p>
            <a:r>
              <a:rPr lang="en-US" dirty="0"/>
              <a:t>Post-Flight Debriefing/After Operation Observation</a:t>
            </a:r>
          </a:p>
        </p:txBody>
      </p:sp>
      <p:sp>
        <p:nvSpPr>
          <p:cNvPr id="3" name="Text Placeholder 2">
            <a:extLst>
              <a:ext uri="{FF2B5EF4-FFF2-40B4-BE49-F238E27FC236}">
                <a16:creationId xmlns:a16="http://schemas.microsoft.com/office/drawing/2014/main" id="{91D36640-1A66-71A4-5280-BC2609F6D184}"/>
              </a:ext>
            </a:extLst>
          </p:cNvPr>
          <p:cNvSpPr>
            <a:spLocks noGrp="1"/>
          </p:cNvSpPr>
          <p:nvPr>
            <p:ph type="body" idx="1"/>
          </p:nvPr>
        </p:nvSpPr>
        <p:spPr>
          <a:xfrm>
            <a:off x="838200" y="2420092"/>
            <a:ext cx="10515600" cy="3756871"/>
          </a:xfrm>
        </p:spPr>
        <p:txBody>
          <a:bodyPr>
            <a:normAutofit fontScale="62500" lnSpcReduction="20000"/>
          </a:bodyPr>
          <a:lstStyle/>
          <a:p>
            <a:r>
              <a:rPr lang="en-US" dirty="0"/>
              <a:t>Could use </a:t>
            </a:r>
            <a:r>
              <a:rPr lang="en-US" b="1" dirty="0"/>
              <a:t>better backup systems </a:t>
            </a:r>
          </a:p>
          <a:p>
            <a:pPr marL="228600" indent="0"/>
            <a:r>
              <a:rPr lang="en-US" b="1" dirty="0"/>
              <a:t>More advanced planning for system integration </a:t>
            </a:r>
            <a:r>
              <a:rPr lang="en-US" dirty="0"/>
              <a:t>would have been helpful </a:t>
            </a:r>
          </a:p>
          <a:p>
            <a:pPr marL="228600" indent="0"/>
            <a:r>
              <a:rPr lang="en-US" dirty="0"/>
              <a:t>There really </a:t>
            </a:r>
            <a:r>
              <a:rPr lang="en-US" b="1" dirty="0" err="1"/>
              <a:t>wasnt</a:t>
            </a:r>
            <a:r>
              <a:rPr lang="en-US" b="1" dirty="0"/>
              <a:t> a de-brief. </a:t>
            </a:r>
          </a:p>
          <a:p>
            <a:pPr marL="228600" indent="0"/>
            <a:r>
              <a:rPr lang="en-US" dirty="0"/>
              <a:t>You can never prepare for the unexpected enough. </a:t>
            </a:r>
            <a:r>
              <a:rPr lang="en-US" b="1" dirty="0"/>
              <a:t>Thinking through all possible scenarios </a:t>
            </a:r>
            <a:r>
              <a:rPr lang="en-US" dirty="0"/>
              <a:t>is important to ensure proper tools, resources, etc. are available. </a:t>
            </a:r>
          </a:p>
          <a:p>
            <a:r>
              <a:rPr lang="en-US" dirty="0"/>
              <a:t>Due to the size of this operation and a lot of different organizations involved, it was obvious there was a </a:t>
            </a:r>
            <a:r>
              <a:rPr lang="en-US" b="1" dirty="0"/>
              <a:t>lot of hidden agendas </a:t>
            </a:r>
            <a:r>
              <a:rPr lang="en-US" dirty="0"/>
              <a:t>throughout this operation, that was again shown in the "hot wash", as the focus shifted quickly from lessons learned to how to go about getting Stage 2 funding. My biggest frustration is too many of the people on this project were concerned with stage 2 possibilities and funding and not the immediate task on hand. </a:t>
            </a:r>
          </a:p>
          <a:p>
            <a:r>
              <a:rPr lang="en-US" b="1" dirty="0"/>
              <a:t>Changes needed to next days </a:t>
            </a:r>
            <a:r>
              <a:rPr lang="en-US" dirty="0"/>
              <a:t>operations. </a:t>
            </a:r>
          </a:p>
          <a:p>
            <a:r>
              <a:rPr lang="en-US" dirty="0"/>
              <a:t>I would have a </a:t>
            </a:r>
            <a:r>
              <a:rPr lang="en-US" b="1" dirty="0"/>
              <a:t>physical meeting of VOs and RPIC/Flight Crew</a:t>
            </a:r>
            <a:r>
              <a:rPr lang="en-US" dirty="0"/>
              <a:t>. The use of </a:t>
            </a:r>
            <a:r>
              <a:rPr lang="en-US" b="1" dirty="0"/>
              <a:t>standard phraseology </a:t>
            </a:r>
            <a:r>
              <a:rPr lang="en-US" dirty="0"/>
              <a:t>would also increase safety</a:t>
            </a:r>
          </a:p>
        </p:txBody>
      </p:sp>
      <p:pic>
        <p:nvPicPr>
          <p:cNvPr id="5" name="Picture 4">
            <a:extLst>
              <a:ext uri="{FF2B5EF4-FFF2-40B4-BE49-F238E27FC236}">
                <a16:creationId xmlns:a16="http://schemas.microsoft.com/office/drawing/2014/main" id="{2A34030B-0DFA-880C-9658-90440CD9A969}"/>
              </a:ext>
            </a:extLst>
          </p:cNvPr>
          <p:cNvPicPr>
            <a:picLocks noChangeAspect="1"/>
          </p:cNvPicPr>
          <p:nvPr/>
        </p:nvPicPr>
        <p:blipFill>
          <a:blip r:embed="rId2"/>
          <a:stretch>
            <a:fillRect/>
          </a:stretch>
        </p:blipFill>
        <p:spPr>
          <a:xfrm>
            <a:off x="838200" y="1503929"/>
            <a:ext cx="10515600" cy="916163"/>
          </a:xfrm>
          <a:prstGeom prst="rect">
            <a:avLst/>
          </a:prstGeom>
        </p:spPr>
      </p:pic>
    </p:spTree>
    <p:extLst>
      <p:ext uri="{BB962C8B-B14F-4D97-AF65-F5344CB8AC3E}">
        <p14:creationId xmlns:p14="http://schemas.microsoft.com/office/powerpoint/2010/main" val="41770533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714AA-EF5C-5E6D-26CD-0BB4BB12068C}"/>
              </a:ext>
            </a:extLst>
          </p:cNvPr>
          <p:cNvSpPr>
            <a:spLocks noGrp="1"/>
          </p:cNvSpPr>
          <p:nvPr>
            <p:ph type="title"/>
          </p:nvPr>
        </p:nvSpPr>
        <p:spPr>
          <a:xfrm>
            <a:off x="838200" y="331473"/>
            <a:ext cx="10515600" cy="743415"/>
          </a:xfrm>
        </p:spPr>
        <p:txBody>
          <a:bodyPr>
            <a:normAutofit fontScale="90000"/>
          </a:bodyPr>
          <a:lstStyle/>
          <a:p>
            <a:r>
              <a:rPr lang="en-US" dirty="0"/>
              <a:t>Post-Flight Debriefing/After Operation Observation</a:t>
            </a:r>
          </a:p>
        </p:txBody>
      </p:sp>
      <p:sp>
        <p:nvSpPr>
          <p:cNvPr id="6" name="Text Placeholder 5">
            <a:extLst>
              <a:ext uri="{FF2B5EF4-FFF2-40B4-BE49-F238E27FC236}">
                <a16:creationId xmlns:a16="http://schemas.microsoft.com/office/drawing/2014/main" id="{2A0950A3-DB42-9081-0711-9C6C43447687}"/>
              </a:ext>
            </a:extLst>
          </p:cNvPr>
          <p:cNvSpPr>
            <a:spLocks noGrp="1"/>
          </p:cNvSpPr>
          <p:nvPr>
            <p:ph type="body" idx="1"/>
          </p:nvPr>
        </p:nvSpPr>
        <p:spPr>
          <a:xfrm>
            <a:off x="838200" y="4767943"/>
            <a:ext cx="10515600" cy="1567543"/>
          </a:xfrm>
        </p:spPr>
        <p:txBody>
          <a:bodyPr>
            <a:normAutofit fontScale="77500" lnSpcReduction="20000"/>
          </a:bodyPr>
          <a:lstStyle/>
          <a:p>
            <a:r>
              <a:rPr lang="en-US" dirty="0"/>
              <a:t>The </a:t>
            </a:r>
            <a:r>
              <a:rPr lang="en-US" b="1" dirty="0"/>
              <a:t>lack of the flight crew and others present </a:t>
            </a:r>
            <a:r>
              <a:rPr lang="en-US" dirty="0"/>
              <a:t>was crucial.</a:t>
            </a:r>
          </a:p>
          <a:p>
            <a:r>
              <a:rPr lang="en-US" dirty="0"/>
              <a:t>But other items not addressed, </a:t>
            </a:r>
            <a:r>
              <a:rPr lang="en-US" b="1" dirty="0"/>
              <a:t>duty day/rest period.</a:t>
            </a:r>
          </a:p>
          <a:p>
            <a:r>
              <a:rPr lang="en-US" dirty="0"/>
              <a:t>You can't have an effective post-flight </a:t>
            </a:r>
            <a:r>
              <a:rPr lang="en-US" b="1" dirty="0"/>
              <a:t>debrief without the pilot present.</a:t>
            </a:r>
          </a:p>
          <a:p>
            <a:r>
              <a:rPr lang="en-US" dirty="0"/>
              <a:t>I would have like to known why the </a:t>
            </a:r>
            <a:r>
              <a:rPr lang="en-US" b="1" dirty="0"/>
              <a:t>LZ deviation </a:t>
            </a:r>
            <a:r>
              <a:rPr lang="en-US" dirty="0"/>
              <a:t>occurred</a:t>
            </a:r>
          </a:p>
          <a:p>
            <a:endParaRPr lang="en-US" dirty="0"/>
          </a:p>
        </p:txBody>
      </p:sp>
      <p:pic>
        <p:nvPicPr>
          <p:cNvPr id="5" name="Picture 4">
            <a:extLst>
              <a:ext uri="{FF2B5EF4-FFF2-40B4-BE49-F238E27FC236}">
                <a16:creationId xmlns:a16="http://schemas.microsoft.com/office/drawing/2014/main" id="{4ECAE836-7074-16D4-6DC4-027C76149E40}"/>
              </a:ext>
            </a:extLst>
          </p:cNvPr>
          <p:cNvPicPr>
            <a:picLocks noChangeAspect="1"/>
          </p:cNvPicPr>
          <p:nvPr/>
        </p:nvPicPr>
        <p:blipFill>
          <a:blip r:embed="rId2"/>
          <a:stretch>
            <a:fillRect/>
          </a:stretch>
        </p:blipFill>
        <p:spPr>
          <a:xfrm>
            <a:off x="838200" y="1616938"/>
            <a:ext cx="10515600" cy="3274560"/>
          </a:xfrm>
          <a:prstGeom prst="rect">
            <a:avLst/>
          </a:prstGeom>
        </p:spPr>
      </p:pic>
    </p:spTree>
    <p:extLst>
      <p:ext uri="{BB962C8B-B14F-4D97-AF65-F5344CB8AC3E}">
        <p14:creationId xmlns:p14="http://schemas.microsoft.com/office/powerpoint/2010/main" val="3361339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7A575-7359-6E0F-30EC-FA835ADDAD79}"/>
              </a:ext>
            </a:extLst>
          </p:cNvPr>
          <p:cNvSpPr>
            <a:spLocks noGrp="1"/>
          </p:cNvSpPr>
          <p:nvPr>
            <p:ph type="ctrTitle"/>
          </p:nvPr>
        </p:nvSpPr>
        <p:spPr/>
        <p:txBody>
          <a:bodyPr/>
          <a:lstStyle/>
          <a:p>
            <a:r>
              <a:rPr lang="en-US" dirty="0"/>
              <a:t>Participant Information</a:t>
            </a:r>
          </a:p>
        </p:txBody>
      </p:sp>
      <p:sp>
        <p:nvSpPr>
          <p:cNvPr id="3" name="Subtitle 2">
            <a:extLst>
              <a:ext uri="{FF2B5EF4-FFF2-40B4-BE49-F238E27FC236}">
                <a16:creationId xmlns:a16="http://schemas.microsoft.com/office/drawing/2014/main" id="{4ADD764E-F5BB-93EC-D67E-B1E8B8641E3F}"/>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775599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C11F7-B348-56E9-6AC3-1DA3E6F6D50D}"/>
              </a:ext>
            </a:extLst>
          </p:cNvPr>
          <p:cNvSpPr>
            <a:spLocks noGrp="1"/>
          </p:cNvSpPr>
          <p:nvPr>
            <p:ph type="ctrTitle"/>
          </p:nvPr>
        </p:nvSpPr>
        <p:spPr/>
        <p:txBody>
          <a:bodyPr>
            <a:normAutofit fontScale="90000"/>
          </a:bodyPr>
          <a:lstStyle/>
          <a:p>
            <a:r>
              <a:rPr lang="en-US" dirty="0"/>
              <a:t>Community Engagement and Interaction</a:t>
            </a:r>
          </a:p>
        </p:txBody>
      </p:sp>
      <p:sp>
        <p:nvSpPr>
          <p:cNvPr id="4" name="Subtitle 3">
            <a:extLst>
              <a:ext uri="{FF2B5EF4-FFF2-40B4-BE49-F238E27FC236}">
                <a16:creationId xmlns:a16="http://schemas.microsoft.com/office/drawing/2014/main" id="{DB5BF924-D40F-504E-A2F0-46C45D9C0AD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066948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C11F7-B348-56E9-6AC3-1DA3E6F6D50D}"/>
              </a:ext>
            </a:extLst>
          </p:cNvPr>
          <p:cNvSpPr>
            <a:spLocks noGrp="1"/>
          </p:cNvSpPr>
          <p:nvPr>
            <p:ph type="title"/>
          </p:nvPr>
        </p:nvSpPr>
        <p:spPr/>
        <p:txBody>
          <a:bodyPr>
            <a:normAutofit fontScale="90000"/>
          </a:bodyPr>
          <a:lstStyle/>
          <a:p>
            <a:r>
              <a:rPr lang="en-US" dirty="0"/>
              <a:t>Community Engagement and Interaction</a:t>
            </a:r>
          </a:p>
        </p:txBody>
      </p:sp>
      <p:pic>
        <p:nvPicPr>
          <p:cNvPr id="5" name="Picture 4">
            <a:extLst>
              <a:ext uri="{FF2B5EF4-FFF2-40B4-BE49-F238E27FC236}">
                <a16:creationId xmlns:a16="http://schemas.microsoft.com/office/drawing/2014/main" id="{95ADBBB9-A280-3AD1-F1B6-40FAE3A97B2C}"/>
              </a:ext>
            </a:extLst>
          </p:cNvPr>
          <p:cNvPicPr>
            <a:picLocks noChangeAspect="1"/>
          </p:cNvPicPr>
          <p:nvPr/>
        </p:nvPicPr>
        <p:blipFill>
          <a:blip r:embed="rId2"/>
          <a:stretch>
            <a:fillRect/>
          </a:stretch>
        </p:blipFill>
        <p:spPr>
          <a:xfrm>
            <a:off x="838199" y="1897247"/>
            <a:ext cx="10497143" cy="3294185"/>
          </a:xfrm>
          <a:prstGeom prst="rect">
            <a:avLst/>
          </a:prstGeom>
        </p:spPr>
      </p:pic>
    </p:spTree>
    <p:extLst>
      <p:ext uri="{BB962C8B-B14F-4D97-AF65-F5344CB8AC3E}">
        <p14:creationId xmlns:p14="http://schemas.microsoft.com/office/powerpoint/2010/main" val="33868433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C11F7-B348-56E9-6AC3-1DA3E6F6D50D}"/>
              </a:ext>
            </a:extLst>
          </p:cNvPr>
          <p:cNvSpPr>
            <a:spLocks noGrp="1"/>
          </p:cNvSpPr>
          <p:nvPr>
            <p:ph type="title"/>
          </p:nvPr>
        </p:nvSpPr>
        <p:spPr/>
        <p:txBody>
          <a:bodyPr>
            <a:normAutofit fontScale="90000"/>
          </a:bodyPr>
          <a:lstStyle/>
          <a:p>
            <a:r>
              <a:rPr lang="en-US" dirty="0"/>
              <a:t>Community Engagement and Interaction</a:t>
            </a:r>
          </a:p>
        </p:txBody>
      </p:sp>
      <p:pic>
        <p:nvPicPr>
          <p:cNvPr id="4" name="Picture 3">
            <a:extLst>
              <a:ext uri="{FF2B5EF4-FFF2-40B4-BE49-F238E27FC236}">
                <a16:creationId xmlns:a16="http://schemas.microsoft.com/office/drawing/2014/main" id="{94ED7BF8-6F3B-DBAD-5D64-D34ADAC76AF8}"/>
              </a:ext>
            </a:extLst>
          </p:cNvPr>
          <p:cNvPicPr>
            <a:picLocks noChangeAspect="1"/>
          </p:cNvPicPr>
          <p:nvPr/>
        </p:nvPicPr>
        <p:blipFill>
          <a:blip r:embed="rId2"/>
          <a:stretch>
            <a:fillRect/>
          </a:stretch>
        </p:blipFill>
        <p:spPr>
          <a:xfrm>
            <a:off x="838200" y="1878195"/>
            <a:ext cx="10530987" cy="3332902"/>
          </a:xfrm>
          <a:prstGeom prst="rect">
            <a:avLst/>
          </a:prstGeom>
        </p:spPr>
      </p:pic>
    </p:spTree>
    <p:extLst>
      <p:ext uri="{BB962C8B-B14F-4D97-AF65-F5344CB8AC3E}">
        <p14:creationId xmlns:p14="http://schemas.microsoft.com/office/powerpoint/2010/main" val="15004124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C11F7-B348-56E9-6AC3-1DA3E6F6D50D}"/>
              </a:ext>
            </a:extLst>
          </p:cNvPr>
          <p:cNvSpPr>
            <a:spLocks noGrp="1"/>
          </p:cNvSpPr>
          <p:nvPr>
            <p:ph type="title"/>
          </p:nvPr>
        </p:nvSpPr>
        <p:spPr/>
        <p:txBody>
          <a:bodyPr>
            <a:normAutofit fontScale="90000"/>
          </a:bodyPr>
          <a:lstStyle/>
          <a:p>
            <a:r>
              <a:rPr lang="en-US" dirty="0"/>
              <a:t>Community Engagement and Interaction</a:t>
            </a:r>
          </a:p>
        </p:txBody>
      </p:sp>
      <p:pic>
        <p:nvPicPr>
          <p:cNvPr id="4" name="Picture 3">
            <a:extLst>
              <a:ext uri="{FF2B5EF4-FFF2-40B4-BE49-F238E27FC236}">
                <a16:creationId xmlns:a16="http://schemas.microsoft.com/office/drawing/2014/main" id="{D53BBA2D-B860-726C-B626-81A24B6771F3}"/>
              </a:ext>
            </a:extLst>
          </p:cNvPr>
          <p:cNvPicPr>
            <a:picLocks noChangeAspect="1"/>
          </p:cNvPicPr>
          <p:nvPr/>
        </p:nvPicPr>
        <p:blipFill>
          <a:blip r:embed="rId2"/>
          <a:stretch>
            <a:fillRect/>
          </a:stretch>
        </p:blipFill>
        <p:spPr>
          <a:xfrm>
            <a:off x="838200" y="1904867"/>
            <a:ext cx="10504042" cy="3257067"/>
          </a:xfrm>
          <a:prstGeom prst="rect">
            <a:avLst/>
          </a:prstGeom>
        </p:spPr>
      </p:pic>
    </p:spTree>
    <p:extLst>
      <p:ext uri="{BB962C8B-B14F-4D97-AF65-F5344CB8AC3E}">
        <p14:creationId xmlns:p14="http://schemas.microsoft.com/office/powerpoint/2010/main" val="23783653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C11F7-B348-56E9-6AC3-1DA3E6F6D50D}"/>
              </a:ext>
            </a:extLst>
          </p:cNvPr>
          <p:cNvSpPr>
            <a:spLocks noGrp="1"/>
          </p:cNvSpPr>
          <p:nvPr>
            <p:ph type="title"/>
          </p:nvPr>
        </p:nvSpPr>
        <p:spPr/>
        <p:txBody>
          <a:bodyPr>
            <a:normAutofit fontScale="90000"/>
          </a:bodyPr>
          <a:lstStyle/>
          <a:p>
            <a:r>
              <a:rPr lang="en-US" dirty="0"/>
              <a:t>Community Engagement and Interaction</a:t>
            </a:r>
          </a:p>
        </p:txBody>
      </p:sp>
      <p:sp>
        <p:nvSpPr>
          <p:cNvPr id="6" name="Text Placeholder 5">
            <a:extLst>
              <a:ext uri="{FF2B5EF4-FFF2-40B4-BE49-F238E27FC236}">
                <a16:creationId xmlns:a16="http://schemas.microsoft.com/office/drawing/2014/main" id="{F612C61F-A6BE-7AC8-8AAA-01FDA51D4CF6}"/>
              </a:ext>
            </a:extLst>
          </p:cNvPr>
          <p:cNvSpPr>
            <a:spLocks noGrp="1"/>
          </p:cNvSpPr>
          <p:nvPr>
            <p:ph type="body" idx="1"/>
          </p:nvPr>
        </p:nvSpPr>
        <p:spPr>
          <a:xfrm>
            <a:off x="838200" y="2654709"/>
            <a:ext cx="10515600" cy="3522253"/>
          </a:xfrm>
        </p:spPr>
        <p:txBody>
          <a:bodyPr>
            <a:normAutofit fontScale="55000" lnSpcReduction="20000"/>
          </a:bodyPr>
          <a:lstStyle/>
          <a:p>
            <a:r>
              <a:rPr lang="en-US" dirty="0"/>
              <a:t>Seeing some of </a:t>
            </a:r>
            <a:r>
              <a:rPr lang="en-US" b="1" dirty="0"/>
              <a:t>the MHA cultural locations</a:t>
            </a:r>
          </a:p>
          <a:p>
            <a:r>
              <a:rPr lang="en-US" b="1" dirty="0"/>
              <a:t>Seeing their genuine interes</a:t>
            </a:r>
            <a:r>
              <a:rPr lang="en-US" dirty="0"/>
              <a:t>t in how this demonstration could be a sustained capability - </a:t>
            </a:r>
            <a:r>
              <a:rPr lang="en-US" b="1" dirty="0"/>
              <a:t>community </a:t>
            </a:r>
            <a:r>
              <a:rPr lang="en-US" b="1" dirty="0" err="1"/>
              <a:t>buyin</a:t>
            </a:r>
            <a:r>
              <a:rPr lang="en-US" b="1" dirty="0"/>
              <a:t>/acceptance.</a:t>
            </a:r>
          </a:p>
          <a:p>
            <a:r>
              <a:rPr lang="en-US" dirty="0"/>
              <a:t>Informed questions regarding airspace management, asking about maintaining the safety and security of the airspace for all flight operations.</a:t>
            </a:r>
          </a:p>
          <a:p>
            <a:r>
              <a:rPr lang="en-US" b="1" dirty="0"/>
              <a:t>Seeing their interest </a:t>
            </a:r>
            <a:r>
              <a:rPr lang="en-US" dirty="0"/>
              <a:t>in how they can utilize UAS in their own day to day work.</a:t>
            </a:r>
          </a:p>
          <a:p>
            <a:r>
              <a:rPr lang="en-US" dirty="0"/>
              <a:t>Talked with the local rancher who owns a large area of ranch land in the </a:t>
            </a:r>
            <a:r>
              <a:rPr lang="en-US" dirty="0" err="1"/>
              <a:t>Mandaree</a:t>
            </a:r>
            <a:r>
              <a:rPr lang="en-US" dirty="0"/>
              <a:t> area. He </a:t>
            </a:r>
            <a:r>
              <a:rPr lang="en-US" b="1" dirty="0"/>
              <a:t>expressed great interest </a:t>
            </a:r>
            <a:r>
              <a:rPr lang="en-US" dirty="0"/>
              <a:t>in the UAS flight, its purpose, and how it helped the area. I relayed the information to him and he was </a:t>
            </a:r>
            <a:r>
              <a:rPr lang="en-US" b="1" dirty="0"/>
              <a:t>very pleased </a:t>
            </a:r>
            <a:r>
              <a:rPr lang="en-US" dirty="0"/>
              <a:t>to have this testing going on in the area!</a:t>
            </a:r>
          </a:p>
          <a:p>
            <a:r>
              <a:rPr lang="en-US" dirty="0"/>
              <a:t>Answer questions and seeing </a:t>
            </a:r>
            <a:r>
              <a:rPr lang="en-US" b="1" dirty="0"/>
              <a:t>community excitement.</a:t>
            </a:r>
          </a:p>
          <a:p>
            <a:r>
              <a:rPr lang="en-US" dirty="0"/>
              <a:t>When people realized that the drone landed in Twin buttes in under 30 minutes. </a:t>
            </a:r>
            <a:r>
              <a:rPr lang="en-US" b="1" dirty="0"/>
              <a:t>The crowed cheered.</a:t>
            </a:r>
          </a:p>
          <a:p>
            <a:r>
              <a:rPr lang="en-US" b="1" dirty="0"/>
              <a:t>mutual joy and positive reactions </a:t>
            </a:r>
            <a:r>
              <a:rPr lang="en-US" dirty="0"/>
              <a:t>to successful flight</a:t>
            </a:r>
          </a:p>
          <a:p>
            <a:r>
              <a:rPr lang="en-US" dirty="0"/>
              <a:t>Engaging with the community, </a:t>
            </a:r>
            <a:r>
              <a:rPr lang="en-US" b="1" dirty="0"/>
              <a:t>seeing their excitement and enthusiasm </a:t>
            </a:r>
            <a:r>
              <a:rPr lang="en-US" dirty="0"/>
              <a:t>for the potential UAS flights present for the community</a:t>
            </a:r>
          </a:p>
          <a:p>
            <a:endParaRPr lang="en-US" dirty="0"/>
          </a:p>
        </p:txBody>
      </p:sp>
      <p:pic>
        <p:nvPicPr>
          <p:cNvPr id="4" name="Picture 3">
            <a:extLst>
              <a:ext uri="{FF2B5EF4-FFF2-40B4-BE49-F238E27FC236}">
                <a16:creationId xmlns:a16="http://schemas.microsoft.com/office/drawing/2014/main" id="{F4D2C01B-DA0E-2AE3-3C70-9F91461A497A}"/>
              </a:ext>
            </a:extLst>
          </p:cNvPr>
          <p:cNvPicPr>
            <a:picLocks noChangeAspect="1"/>
          </p:cNvPicPr>
          <p:nvPr/>
        </p:nvPicPr>
        <p:blipFill>
          <a:blip r:embed="rId2"/>
          <a:stretch>
            <a:fillRect/>
          </a:stretch>
        </p:blipFill>
        <p:spPr>
          <a:xfrm>
            <a:off x="838200" y="1567346"/>
            <a:ext cx="10176615" cy="1087364"/>
          </a:xfrm>
          <a:prstGeom prst="rect">
            <a:avLst/>
          </a:prstGeom>
        </p:spPr>
      </p:pic>
    </p:spTree>
    <p:extLst>
      <p:ext uri="{BB962C8B-B14F-4D97-AF65-F5344CB8AC3E}">
        <p14:creationId xmlns:p14="http://schemas.microsoft.com/office/powerpoint/2010/main" val="34682635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C11F7-B348-56E9-6AC3-1DA3E6F6D50D}"/>
              </a:ext>
            </a:extLst>
          </p:cNvPr>
          <p:cNvSpPr>
            <a:spLocks noGrp="1"/>
          </p:cNvSpPr>
          <p:nvPr>
            <p:ph type="title"/>
          </p:nvPr>
        </p:nvSpPr>
        <p:spPr/>
        <p:txBody>
          <a:bodyPr>
            <a:normAutofit fontScale="90000"/>
          </a:bodyPr>
          <a:lstStyle/>
          <a:p>
            <a:r>
              <a:rPr lang="en-US" dirty="0"/>
              <a:t>Community Engagement and Interaction</a:t>
            </a:r>
          </a:p>
        </p:txBody>
      </p:sp>
      <p:sp>
        <p:nvSpPr>
          <p:cNvPr id="6" name="Text Placeholder 5">
            <a:extLst>
              <a:ext uri="{FF2B5EF4-FFF2-40B4-BE49-F238E27FC236}">
                <a16:creationId xmlns:a16="http://schemas.microsoft.com/office/drawing/2014/main" id="{F612C61F-A6BE-7AC8-8AAA-01FDA51D4CF6}"/>
              </a:ext>
            </a:extLst>
          </p:cNvPr>
          <p:cNvSpPr>
            <a:spLocks noGrp="1"/>
          </p:cNvSpPr>
          <p:nvPr>
            <p:ph type="body" idx="1"/>
          </p:nvPr>
        </p:nvSpPr>
        <p:spPr>
          <a:xfrm>
            <a:off x="838200" y="2654709"/>
            <a:ext cx="10515600" cy="3522253"/>
          </a:xfrm>
        </p:spPr>
        <p:txBody>
          <a:bodyPr>
            <a:normAutofit fontScale="55000" lnSpcReduction="20000"/>
          </a:bodyPr>
          <a:lstStyle/>
          <a:p>
            <a:r>
              <a:rPr lang="en-US" dirty="0"/>
              <a:t>Their </a:t>
            </a:r>
            <a:r>
              <a:rPr lang="en-US" b="1" dirty="0"/>
              <a:t>enthusiasm</a:t>
            </a:r>
            <a:r>
              <a:rPr lang="en-US" dirty="0"/>
              <a:t> for the process and flights</a:t>
            </a:r>
          </a:p>
          <a:p>
            <a:r>
              <a:rPr lang="en-US" dirty="0"/>
              <a:t>The </a:t>
            </a:r>
            <a:r>
              <a:rPr lang="en-US" b="1" dirty="0"/>
              <a:t>culture</a:t>
            </a:r>
          </a:p>
          <a:p>
            <a:r>
              <a:rPr lang="en-US" dirty="0"/>
              <a:t>Seeing the 2 community members make it out and witness a flight op. They were </a:t>
            </a:r>
            <a:r>
              <a:rPr lang="en-US" b="1" dirty="0"/>
              <a:t>very excited </a:t>
            </a:r>
            <a:r>
              <a:rPr lang="en-US" dirty="0"/>
              <a:t>with where this could go.</a:t>
            </a:r>
          </a:p>
          <a:p>
            <a:r>
              <a:rPr lang="en-US" dirty="0"/>
              <a:t>The community asked </a:t>
            </a:r>
            <a:r>
              <a:rPr lang="en-US" b="1" dirty="0"/>
              <a:t>insightful questions and seemed eager </a:t>
            </a:r>
            <a:r>
              <a:rPr lang="en-US" dirty="0"/>
              <a:t>to learn how UAS could help their communities.</a:t>
            </a:r>
          </a:p>
          <a:p>
            <a:r>
              <a:rPr lang="en-US" dirty="0"/>
              <a:t>Having news outlets present to share information so they can </a:t>
            </a:r>
            <a:r>
              <a:rPr lang="en-US" b="1" dirty="0"/>
              <a:t>spread it to a larger audience.</a:t>
            </a:r>
          </a:p>
          <a:p>
            <a:r>
              <a:rPr lang="en-US" dirty="0"/>
              <a:t>The </a:t>
            </a:r>
            <a:r>
              <a:rPr lang="en-US" b="1" dirty="0"/>
              <a:t>in-person meetings </a:t>
            </a:r>
            <a:r>
              <a:rPr lang="en-US" dirty="0"/>
              <a:t>with tribal departments.</a:t>
            </a:r>
          </a:p>
          <a:p>
            <a:r>
              <a:rPr lang="en-US" b="1" dirty="0"/>
              <a:t>Discussion and excitement </a:t>
            </a:r>
            <a:r>
              <a:rPr lang="en-US" dirty="0"/>
              <a:t>with those who did attend.</a:t>
            </a:r>
          </a:p>
          <a:p>
            <a:r>
              <a:rPr lang="en-US" dirty="0"/>
              <a:t>I enjoyed having </a:t>
            </a:r>
            <a:r>
              <a:rPr lang="en-US" b="1" dirty="0"/>
              <a:t>dinner in the lodge </a:t>
            </a:r>
            <a:r>
              <a:rPr lang="en-US" dirty="0"/>
              <a:t>with the locals</a:t>
            </a:r>
          </a:p>
          <a:p>
            <a:r>
              <a:rPr lang="en-US" dirty="0"/>
              <a:t>No interaction or engagement</a:t>
            </a:r>
          </a:p>
          <a:p>
            <a:r>
              <a:rPr lang="en-US" b="1" dirty="0"/>
              <a:t>Conducting the operation</a:t>
            </a:r>
          </a:p>
        </p:txBody>
      </p:sp>
      <p:pic>
        <p:nvPicPr>
          <p:cNvPr id="4" name="Picture 3">
            <a:extLst>
              <a:ext uri="{FF2B5EF4-FFF2-40B4-BE49-F238E27FC236}">
                <a16:creationId xmlns:a16="http://schemas.microsoft.com/office/drawing/2014/main" id="{F4D2C01B-DA0E-2AE3-3C70-9F91461A497A}"/>
              </a:ext>
            </a:extLst>
          </p:cNvPr>
          <p:cNvPicPr>
            <a:picLocks noChangeAspect="1"/>
          </p:cNvPicPr>
          <p:nvPr/>
        </p:nvPicPr>
        <p:blipFill>
          <a:blip r:embed="rId2"/>
          <a:stretch>
            <a:fillRect/>
          </a:stretch>
        </p:blipFill>
        <p:spPr>
          <a:xfrm>
            <a:off x="838200" y="1567346"/>
            <a:ext cx="10176615" cy="1087364"/>
          </a:xfrm>
          <a:prstGeom prst="rect">
            <a:avLst/>
          </a:prstGeom>
        </p:spPr>
      </p:pic>
    </p:spTree>
    <p:extLst>
      <p:ext uri="{BB962C8B-B14F-4D97-AF65-F5344CB8AC3E}">
        <p14:creationId xmlns:p14="http://schemas.microsoft.com/office/powerpoint/2010/main" val="25581897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B2B9A-FD31-5977-93E0-ECDCE9B5FB59}"/>
              </a:ext>
            </a:extLst>
          </p:cNvPr>
          <p:cNvSpPr>
            <a:spLocks noGrp="1"/>
          </p:cNvSpPr>
          <p:nvPr>
            <p:ph type="title"/>
          </p:nvPr>
        </p:nvSpPr>
        <p:spPr/>
        <p:txBody>
          <a:bodyPr>
            <a:normAutofit fontScale="90000"/>
          </a:bodyPr>
          <a:lstStyle/>
          <a:p>
            <a:r>
              <a:rPr lang="en-US" dirty="0"/>
              <a:t>Community Engagement and Interaction</a:t>
            </a:r>
          </a:p>
        </p:txBody>
      </p:sp>
      <p:sp>
        <p:nvSpPr>
          <p:cNvPr id="3" name="Text Placeholder 2">
            <a:extLst>
              <a:ext uri="{FF2B5EF4-FFF2-40B4-BE49-F238E27FC236}">
                <a16:creationId xmlns:a16="http://schemas.microsoft.com/office/drawing/2014/main" id="{FB9477D2-88CC-C85E-08D1-1DECFFEE80C6}"/>
              </a:ext>
            </a:extLst>
          </p:cNvPr>
          <p:cNvSpPr>
            <a:spLocks noGrp="1"/>
          </p:cNvSpPr>
          <p:nvPr>
            <p:ph type="body" idx="1"/>
          </p:nvPr>
        </p:nvSpPr>
        <p:spPr>
          <a:xfrm>
            <a:off x="838200" y="2467896"/>
            <a:ext cx="10515600" cy="4070555"/>
          </a:xfrm>
        </p:spPr>
        <p:txBody>
          <a:bodyPr>
            <a:normAutofit fontScale="55000" lnSpcReduction="20000"/>
          </a:bodyPr>
          <a:lstStyle/>
          <a:p>
            <a:r>
              <a:rPr lang="en-US" dirty="0"/>
              <a:t>Prior to flight - a quick :</a:t>
            </a:r>
            <a:r>
              <a:rPr lang="en-US" b="1" dirty="0"/>
              <a:t>30 pitch on the technology </a:t>
            </a:r>
            <a:r>
              <a:rPr lang="en-US" dirty="0"/>
              <a:t>and aircraft, providing overview of the flight operation. (Although community arrived late so would have to repeat that anyways). </a:t>
            </a:r>
          </a:p>
          <a:p>
            <a:r>
              <a:rPr lang="en-US" dirty="0"/>
              <a:t>A dedicated role of a person at the trailer/display area that is listening in on the crew comm channel, or is able to give </a:t>
            </a:r>
            <a:r>
              <a:rPr lang="en-US" b="1" dirty="0"/>
              <a:t>status updates during the route of flight</a:t>
            </a:r>
            <a:r>
              <a:rPr lang="en-US" dirty="0"/>
              <a:t>. Like how far the UAS is now, has it landed yet, when will it get there, how much battery has it burned, etc.</a:t>
            </a:r>
          </a:p>
          <a:p>
            <a:r>
              <a:rPr lang="en-US" dirty="0"/>
              <a:t>Provide more information on the upcoming potential rule changes and explain to the community how they can be involved in the rulemaking process.</a:t>
            </a:r>
          </a:p>
          <a:p>
            <a:r>
              <a:rPr lang="en-US" dirty="0"/>
              <a:t>More </a:t>
            </a:r>
            <a:r>
              <a:rPr lang="en-US" b="1" dirty="0"/>
              <a:t>community outreach </a:t>
            </a:r>
            <a:r>
              <a:rPr lang="en-US" dirty="0"/>
              <a:t>is always beneficial.</a:t>
            </a:r>
          </a:p>
          <a:p>
            <a:r>
              <a:rPr lang="en-US" dirty="0"/>
              <a:t>More </a:t>
            </a:r>
            <a:r>
              <a:rPr lang="en-US" b="1" dirty="0"/>
              <a:t>organized briefing, possible talking points for </a:t>
            </a:r>
            <a:r>
              <a:rPr lang="en-US" dirty="0"/>
              <a:t>those who interacted with community to help create a uniform response</a:t>
            </a:r>
          </a:p>
          <a:p>
            <a:r>
              <a:rPr lang="en-US" dirty="0"/>
              <a:t>More </a:t>
            </a:r>
            <a:r>
              <a:rPr lang="en-US" b="1" dirty="0"/>
              <a:t>flyers and media.</a:t>
            </a:r>
          </a:p>
          <a:p>
            <a:r>
              <a:rPr lang="en-US" dirty="0"/>
              <a:t>Not much. Had live coverage and </a:t>
            </a:r>
            <a:r>
              <a:rPr lang="en-US" b="1" dirty="0"/>
              <a:t>multiple media reports </a:t>
            </a:r>
            <a:r>
              <a:rPr lang="en-US" dirty="0"/>
              <a:t>after successful flight</a:t>
            </a:r>
          </a:p>
          <a:p>
            <a:r>
              <a:rPr lang="en-US" b="1" dirty="0"/>
              <a:t>More advertising</a:t>
            </a:r>
            <a:r>
              <a:rPr lang="en-US" dirty="0"/>
              <a:t>, and more engaging activities for the public.</a:t>
            </a:r>
          </a:p>
          <a:p>
            <a:r>
              <a:rPr lang="en-US" dirty="0"/>
              <a:t>I wish more people would have </a:t>
            </a:r>
            <a:r>
              <a:rPr lang="en-US" b="1" dirty="0"/>
              <a:t>attended the dinner </a:t>
            </a:r>
            <a:r>
              <a:rPr lang="en-US" dirty="0"/>
              <a:t>on Sept 16 from the Tribal Nation.</a:t>
            </a:r>
          </a:p>
          <a:p>
            <a:r>
              <a:rPr lang="en-US" dirty="0"/>
              <a:t>I was a VO located 15 miles South of TO LZ.... I had no interaction as there was no one near me.... </a:t>
            </a:r>
          </a:p>
          <a:p>
            <a:r>
              <a:rPr lang="en-US" dirty="0"/>
              <a:t>Make it </a:t>
            </a:r>
            <a:r>
              <a:rPr lang="en-US" b="1" dirty="0"/>
              <a:t>more known to the community </a:t>
            </a:r>
            <a:r>
              <a:rPr lang="en-US" dirty="0"/>
              <a:t>and let it known in the community</a:t>
            </a:r>
          </a:p>
          <a:p>
            <a:endParaRPr lang="en-US" dirty="0"/>
          </a:p>
          <a:p>
            <a:endParaRPr lang="en-US" dirty="0"/>
          </a:p>
        </p:txBody>
      </p:sp>
      <p:pic>
        <p:nvPicPr>
          <p:cNvPr id="5" name="Picture 4">
            <a:extLst>
              <a:ext uri="{FF2B5EF4-FFF2-40B4-BE49-F238E27FC236}">
                <a16:creationId xmlns:a16="http://schemas.microsoft.com/office/drawing/2014/main" id="{B5DD93F0-6BC6-3C81-D210-C6556073B67D}"/>
              </a:ext>
            </a:extLst>
          </p:cNvPr>
          <p:cNvPicPr>
            <a:picLocks noChangeAspect="1"/>
          </p:cNvPicPr>
          <p:nvPr/>
        </p:nvPicPr>
        <p:blipFill>
          <a:blip r:embed="rId2"/>
          <a:stretch>
            <a:fillRect/>
          </a:stretch>
        </p:blipFill>
        <p:spPr>
          <a:xfrm>
            <a:off x="838200" y="1569931"/>
            <a:ext cx="10097882" cy="897966"/>
          </a:xfrm>
          <a:prstGeom prst="rect">
            <a:avLst/>
          </a:prstGeom>
        </p:spPr>
      </p:pic>
    </p:spTree>
    <p:extLst>
      <p:ext uri="{BB962C8B-B14F-4D97-AF65-F5344CB8AC3E}">
        <p14:creationId xmlns:p14="http://schemas.microsoft.com/office/powerpoint/2010/main" val="35765479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B2B9A-FD31-5977-93E0-ECDCE9B5FB59}"/>
              </a:ext>
            </a:extLst>
          </p:cNvPr>
          <p:cNvSpPr>
            <a:spLocks noGrp="1"/>
          </p:cNvSpPr>
          <p:nvPr>
            <p:ph type="title"/>
          </p:nvPr>
        </p:nvSpPr>
        <p:spPr/>
        <p:txBody>
          <a:bodyPr>
            <a:normAutofit fontScale="90000"/>
          </a:bodyPr>
          <a:lstStyle/>
          <a:p>
            <a:r>
              <a:rPr lang="en-US" dirty="0"/>
              <a:t>Community Engagement and Interaction</a:t>
            </a:r>
          </a:p>
        </p:txBody>
      </p:sp>
      <p:sp>
        <p:nvSpPr>
          <p:cNvPr id="3" name="Text Placeholder 2">
            <a:extLst>
              <a:ext uri="{FF2B5EF4-FFF2-40B4-BE49-F238E27FC236}">
                <a16:creationId xmlns:a16="http://schemas.microsoft.com/office/drawing/2014/main" id="{FB9477D2-88CC-C85E-08D1-1DECFFEE80C6}"/>
              </a:ext>
            </a:extLst>
          </p:cNvPr>
          <p:cNvSpPr>
            <a:spLocks noGrp="1"/>
          </p:cNvSpPr>
          <p:nvPr>
            <p:ph type="body" idx="1"/>
          </p:nvPr>
        </p:nvSpPr>
        <p:spPr>
          <a:xfrm>
            <a:off x="838200" y="2467897"/>
            <a:ext cx="10515600" cy="3709066"/>
          </a:xfrm>
        </p:spPr>
        <p:txBody>
          <a:bodyPr>
            <a:normAutofit fontScale="55000" lnSpcReduction="20000"/>
          </a:bodyPr>
          <a:lstStyle/>
          <a:p>
            <a:r>
              <a:rPr lang="en-US" b="1" dirty="0"/>
              <a:t>Advertise the event more</a:t>
            </a:r>
          </a:p>
          <a:p>
            <a:r>
              <a:rPr lang="en-US" dirty="0"/>
              <a:t>Overall, there seemed to be a </a:t>
            </a:r>
            <a:r>
              <a:rPr lang="en-US" b="1" dirty="0"/>
              <a:t>lack of community that showed up </a:t>
            </a:r>
            <a:r>
              <a:rPr lang="en-US" dirty="0"/>
              <a:t>for how much hype there was around this. The </a:t>
            </a:r>
            <a:r>
              <a:rPr lang="en-US" b="1" dirty="0"/>
              <a:t>schedules should have been checked </a:t>
            </a:r>
            <a:r>
              <a:rPr lang="en-US" dirty="0"/>
              <a:t>to verify this was the only event going on that week.</a:t>
            </a:r>
          </a:p>
          <a:p>
            <a:r>
              <a:rPr lang="en-US" dirty="0"/>
              <a:t>The </a:t>
            </a:r>
            <a:r>
              <a:rPr lang="en-US" b="1" dirty="0"/>
              <a:t>dinner was not fully attended</a:t>
            </a:r>
            <a:r>
              <a:rPr lang="en-US" dirty="0"/>
              <a:t>. I'm not sure what communication or coordination went into that event. There might be an opportunity here.</a:t>
            </a:r>
          </a:p>
          <a:p>
            <a:r>
              <a:rPr lang="en-US" dirty="0"/>
              <a:t>I believe the sub-contractors did everything in their power to get community engagement interaction. Unfortunately, it is my opinion that the MHA members involved on this project did not make a sufficient effort </a:t>
            </a:r>
            <a:r>
              <a:rPr lang="en-US" b="1" dirty="0"/>
              <a:t>forwarding that information in the community</a:t>
            </a:r>
            <a:r>
              <a:rPr lang="en-US" dirty="0"/>
              <a:t>. They were provided invitations, agendas, flyers, etc. and only 5-6 MHA members showed up to the </a:t>
            </a:r>
            <a:r>
              <a:rPr lang="en-US" b="1" dirty="0"/>
              <a:t>dinner</a:t>
            </a:r>
            <a:r>
              <a:rPr lang="en-US" dirty="0"/>
              <a:t> and I believe at the launch, minus media, there as 3-4 members and landing 2-3 members of the community that were not directly involved with the grant. With the amount of effort that went into planning a community dinner and planning the take-off and landing events, I feel this is not a good turn-out. I do feel like using </a:t>
            </a:r>
            <a:r>
              <a:rPr lang="en-US" b="1" dirty="0"/>
              <a:t>Facebook to live stream </a:t>
            </a:r>
            <a:r>
              <a:rPr lang="en-US" dirty="0"/>
              <a:t>was the most successful avenue of sharing real-time information. Basically, the need for </a:t>
            </a:r>
            <a:r>
              <a:rPr lang="en-US" b="1" dirty="0"/>
              <a:t>more MHA Champions </a:t>
            </a:r>
            <a:r>
              <a:rPr lang="en-US" dirty="0"/>
              <a:t>located on the reservation getting information to schools, community centers, and distributed through radio and other media needs to be greatly improved.</a:t>
            </a:r>
          </a:p>
          <a:p>
            <a:r>
              <a:rPr lang="en-US" b="1" dirty="0"/>
              <a:t>More effort </a:t>
            </a:r>
            <a:r>
              <a:rPr lang="en-US" dirty="0"/>
              <a:t>of the part of the tribe to get the word out.</a:t>
            </a:r>
          </a:p>
          <a:p>
            <a:r>
              <a:rPr lang="en-US" dirty="0"/>
              <a:t>If we plan to use oi</a:t>
            </a:r>
            <a:r>
              <a:rPr lang="en-US" b="1" dirty="0"/>
              <a:t>l field access roads, a notice </a:t>
            </a:r>
            <a:r>
              <a:rPr lang="en-US" dirty="0"/>
              <a:t>to them would have avoided them questioning why we were there. </a:t>
            </a:r>
          </a:p>
        </p:txBody>
      </p:sp>
      <p:pic>
        <p:nvPicPr>
          <p:cNvPr id="5" name="Picture 4">
            <a:extLst>
              <a:ext uri="{FF2B5EF4-FFF2-40B4-BE49-F238E27FC236}">
                <a16:creationId xmlns:a16="http://schemas.microsoft.com/office/drawing/2014/main" id="{B5DD93F0-6BC6-3C81-D210-C6556073B67D}"/>
              </a:ext>
            </a:extLst>
          </p:cNvPr>
          <p:cNvPicPr>
            <a:picLocks noChangeAspect="1"/>
          </p:cNvPicPr>
          <p:nvPr/>
        </p:nvPicPr>
        <p:blipFill>
          <a:blip r:embed="rId2"/>
          <a:stretch>
            <a:fillRect/>
          </a:stretch>
        </p:blipFill>
        <p:spPr>
          <a:xfrm>
            <a:off x="838200" y="1569931"/>
            <a:ext cx="10097882" cy="897966"/>
          </a:xfrm>
          <a:prstGeom prst="rect">
            <a:avLst/>
          </a:prstGeom>
        </p:spPr>
      </p:pic>
    </p:spTree>
    <p:extLst>
      <p:ext uri="{BB962C8B-B14F-4D97-AF65-F5344CB8AC3E}">
        <p14:creationId xmlns:p14="http://schemas.microsoft.com/office/powerpoint/2010/main" val="15659460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627F3-F741-31ED-73A6-7DF7DAEA1B70}"/>
              </a:ext>
            </a:extLst>
          </p:cNvPr>
          <p:cNvSpPr>
            <a:spLocks noGrp="1"/>
          </p:cNvSpPr>
          <p:nvPr>
            <p:ph type="ctrTitle"/>
          </p:nvPr>
        </p:nvSpPr>
        <p:spPr/>
        <p:txBody>
          <a:bodyPr>
            <a:normAutofit fontScale="90000"/>
          </a:bodyPr>
          <a:lstStyle/>
          <a:p>
            <a:r>
              <a:rPr lang="en-US" dirty="0"/>
              <a:t>Overall Experience &amp; Recommendations</a:t>
            </a:r>
          </a:p>
        </p:txBody>
      </p:sp>
      <p:sp>
        <p:nvSpPr>
          <p:cNvPr id="4" name="Subtitle 3">
            <a:extLst>
              <a:ext uri="{FF2B5EF4-FFF2-40B4-BE49-F238E27FC236}">
                <a16:creationId xmlns:a16="http://schemas.microsoft.com/office/drawing/2014/main" id="{5CDE8282-8388-6170-58B5-BAAA08377A6D}"/>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759826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627F3-F741-31ED-73A6-7DF7DAEA1B70}"/>
              </a:ext>
            </a:extLst>
          </p:cNvPr>
          <p:cNvSpPr>
            <a:spLocks noGrp="1"/>
          </p:cNvSpPr>
          <p:nvPr>
            <p:ph type="title"/>
          </p:nvPr>
        </p:nvSpPr>
        <p:spPr/>
        <p:txBody>
          <a:bodyPr>
            <a:normAutofit fontScale="90000"/>
          </a:bodyPr>
          <a:lstStyle/>
          <a:p>
            <a:r>
              <a:rPr lang="en-US" dirty="0"/>
              <a:t>Overall Experience &amp; Recommendations</a:t>
            </a:r>
          </a:p>
        </p:txBody>
      </p:sp>
      <p:sp>
        <p:nvSpPr>
          <p:cNvPr id="3" name="Text Placeholder 2">
            <a:extLst>
              <a:ext uri="{FF2B5EF4-FFF2-40B4-BE49-F238E27FC236}">
                <a16:creationId xmlns:a16="http://schemas.microsoft.com/office/drawing/2014/main" id="{BD000D09-D3C2-A865-C0FB-745F7D0B1086}"/>
              </a:ext>
            </a:extLst>
          </p:cNvPr>
          <p:cNvSpPr>
            <a:spLocks noGrp="1"/>
          </p:cNvSpPr>
          <p:nvPr>
            <p:ph type="body" idx="1"/>
          </p:nvPr>
        </p:nvSpPr>
        <p:spPr>
          <a:xfrm>
            <a:off x="838200" y="2379405"/>
            <a:ext cx="10515600" cy="4086709"/>
          </a:xfrm>
        </p:spPr>
        <p:txBody>
          <a:bodyPr>
            <a:normAutofit fontScale="55000" lnSpcReduction="20000"/>
          </a:bodyPr>
          <a:lstStyle/>
          <a:p>
            <a:r>
              <a:rPr lang="en-US" b="1" dirty="0"/>
              <a:t>Successfully flying </a:t>
            </a:r>
            <a:r>
              <a:rPr lang="en-US" dirty="0"/>
              <a:t>a UAS from New Town to Twin Buttes twice</a:t>
            </a:r>
          </a:p>
          <a:p>
            <a:r>
              <a:rPr lang="en-US" b="1" dirty="0"/>
              <a:t>Showing the complexity </a:t>
            </a:r>
            <a:r>
              <a:rPr lang="en-US" dirty="0"/>
              <a:t>of enabling a UAS operation - but while simultaneously demonstrating that the collective team has the skills to conduct the complex operations.</a:t>
            </a:r>
          </a:p>
          <a:p>
            <a:r>
              <a:rPr lang="en-US" dirty="0"/>
              <a:t>The </a:t>
            </a:r>
            <a:r>
              <a:rPr lang="en-US" b="1" dirty="0"/>
              <a:t>success of the flight </a:t>
            </a:r>
            <a:r>
              <a:rPr lang="en-US" dirty="0"/>
              <a:t>and the communities engagement with it I believe were the biggest successes.</a:t>
            </a:r>
          </a:p>
          <a:p>
            <a:r>
              <a:rPr lang="en-US" dirty="0"/>
              <a:t>Building </a:t>
            </a:r>
            <a:r>
              <a:rPr lang="en-US" b="1" dirty="0"/>
              <a:t>positive relationship </a:t>
            </a:r>
            <a:r>
              <a:rPr lang="en-US" dirty="0"/>
              <a:t>with MHA Nation</a:t>
            </a:r>
          </a:p>
          <a:p>
            <a:r>
              <a:rPr lang="en-US" dirty="0"/>
              <a:t>N/A</a:t>
            </a:r>
          </a:p>
          <a:p>
            <a:r>
              <a:rPr lang="en-US" dirty="0"/>
              <a:t>Everything was fantastic. </a:t>
            </a:r>
            <a:r>
              <a:rPr lang="en-US" b="1" dirty="0"/>
              <a:t>Intergovernmental successes and collaborations. Media coverage</a:t>
            </a:r>
          </a:p>
          <a:p>
            <a:r>
              <a:rPr lang="en-US" dirty="0"/>
              <a:t>The proof of concept </a:t>
            </a:r>
            <a:r>
              <a:rPr lang="en-US" b="1" dirty="0"/>
              <a:t>flight was successful </a:t>
            </a:r>
            <a:r>
              <a:rPr lang="en-US" dirty="0"/>
              <a:t>and was received with a lot of </a:t>
            </a:r>
            <a:r>
              <a:rPr lang="en-US" b="1" dirty="0"/>
              <a:t>excitement.</a:t>
            </a:r>
          </a:p>
          <a:p>
            <a:r>
              <a:rPr lang="en-US" dirty="0"/>
              <a:t>That </a:t>
            </a:r>
            <a:r>
              <a:rPr lang="en-US" b="1" dirty="0"/>
              <a:t>we did it!</a:t>
            </a:r>
          </a:p>
          <a:p>
            <a:r>
              <a:rPr lang="en-US" dirty="0"/>
              <a:t>Getting </a:t>
            </a:r>
            <a:r>
              <a:rPr lang="en-US" b="1" dirty="0"/>
              <a:t>successful flights </a:t>
            </a:r>
            <a:r>
              <a:rPr lang="en-US" dirty="0"/>
              <a:t>in</a:t>
            </a:r>
          </a:p>
          <a:p>
            <a:r>
              <a:rPr lang="en-US" dirty="0"/>
              <a:t>The flight was able to </a:t>
            </a:r>
            <a:r>
              <a:rPr lang="en-US" b="1" dirty="0"/>
              <a:t>land successfully.</a:t>
            </a:r>
          </a:p>
          <a:p>
            <a:r>
              <a:rPr lang="en-US" dirty="0"/>
              <a:t>in addition to showing the </a:t>
            </a:r>
            <a:r>
              <a:rPr lang="en-US" b="1" dirty="0"/>
              <a:t>capability of UAS </a:t>
            </a:r>
            <a:r>
              <a:rPr lang="en-US" dirty="0"/>
              <a:t>in medical transportation, the </a:t>
            </a:r>
            <a:r>
              <a:rPr lang="en-US" b="1" dirty="0"/>
              <a:t>integration</a:t>
            </a:r>
            <a:r>
              <a:rPr lang="en-US" dirty="0"/>
              <a:t> of </a:t>
            </a:r>
            <a:r>
              <a:rPr lang="en-US" dirty="0" err="1"/>
              <a:t>DeTect</a:t>
            </a:r>
            <a:r>
              <a:rPr lang="en-US" dirty="0"/>
              <a:t>, Airspace Link and Swoop was a nice touch to show and communicate with community members.</a:t>
            </a:r>
          </a:p>
          <a:p>
            <a:endParaRPr lang="en-US" dirty="0"/>
          </a:p>
        </p:txBody>
      </p:sp>
      <p:pic>
        <p:nvPicPr>
          <p:cNvPr id="5" name="Picture 4">
            <a:extLst>
              <a:ext uri="{FF2B5EF4-FFF2-40B4-BE49-F238E27FC236}">
                <a16:creationId xmlns:a16="http://schemas.microsoft.com/office/drawing/2014/main" id="{7E41AC02-8F9A-0414-C4BE-23FC1CF40C21}"/>
              </a:ext>
            </a:extLst>
          </p:cNvPr>
          <p:cNvPicPr>
            <a:picLocks noChangeAspect="1"/>
          </p:cNvPicPr>
          <p:nvPr/>
        </p:nvPicPr>
        <p:blipFill>
          <a:blip r:embed="rId2"/>
          <a:stretch>
            <a:fillRect/>
          </a:stretch>
        </p:blipFill>
        <p:spPr>
          <a:xfrm>
            <a:off x="838200" y="1545842"/>
            <a:ext cx="10509449" cy="833564"/>
          </a:xfrm>
          <a:prstGeom prst="rect">
            <a:avLst/>
          </a:prstGeom>
        </p:spPr>
      </p:pic>
    </p:spTree>
    <p:extLst>
      <p:ext uri="{BB962C8B-B14F-4D97-AF65-F5344CB8AC3E}">
        <p14:creationId xmlns:p14="http://schemas.microsoft.com/office/powerpoint/2010/main" val="510545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Participant Information</a:t>
            </a:r>
          </a:p>
        </p:txBody>
      </p:sp>
      <p:sp>
        <p:nvSpPr>
          <p:cNvPr id="5" name="Text Placeholder 4">
            <a:extLst>
              <a:ext uri="{FF2B5EF4-FFF2-40B4-BE49-F238E27FC236}">
                <a16:creationId xmlns:a16="http://schemas.microsoft.com/office/drawing/2014/main" id="{06851435-70E6-EB00-06F2-102F727CBD61}"/>
              </a:ext>
            </a:extLst>
          </p:cNvPr>
          <p:cNvSpPr>
            <a:spLocks noGrp="1"/>
          </p:cNvSpPr>
          <p:nvPr>
            <p:ph type="body" idx="1"/>
          </p:nvPr>
        </p:nvSpPr>
        <p:spPr>
          <a:xfrm>
            <a:off x="838200" y="5041103"/>
            <a:ext cx="10515600" cy="1135859"/>
          </a:xfrm>
        </p:spPr>
        <p:txBody>
          <a:bodyPr>
            <a:normAutofit fontScale="62500" lnSpcReduction="20000"/>
          </a:bodyPr>
          <a:lstStyle/>
          <a:p>
            <a:r>
              <a:rPr lang="en-US" dirty="0"/>
              <a:t>Other:</a:t>
            </a:r>
          </a:p>
          <a:p>
            <a:pPr lvl="1"/>
            <a:r>
              <a:rPr lang="en-US" dirty="0"/>
              <a:t>Project Staff</a:t>
            </a:r>
          </a:p>
          <a:p>
            <a:pPr lvl="1"/>
            <a:r>
              <a:rPr lang="en-US" dirty="0"/>
              <a:t>PI for Grant</a:t>
            </a:r>
          </a:p>
          <a:p>
            <a:pPr lvl="1"/>
            <a:r>
              <a:rPr lang="en-US" dirty="0"/>
              <a:t>Technical platform integrator</a:t>
            </a:r>
          </a:p>
        </p:txBody>
      </p:sp>
      <p:pic>
        <p:nvPicPr>
          <p:cNvPr id="7" name="Picture 6">
            <a:extLst>
              <a:ext uri="{FF2B5EF4-FFF2-40B4-BE49-F238E27FC236}">
                <a16:creationId xmlns:a16="http://schemas.microsoft.com/office/drawing/2014/main" id="{2F79151E-58DE-09B5-9596-95EB1EFAB254}"/>
              </a:ext>
            </a:extLst>
          </p:cNvPr>
          <p:cNvPicPr>
            <a:picLocks noChangeAspect="1"/>
          </p:cNvPicPr>
          <p:nvPr/>
        </p:nvPicPr>
        <p:blipFill>
          <a:blip r:embed="rId2"/>
          <a:stretch>
            <a:fillRect/>
          </a:stretch>
        </p:blipFill>
        <p:spPr>
          <a:xfrm>
            <a:off x="873252" y="1816896"/>
            <a:ext cx="10445496" cy="3224207"/>
          </a:xfrm>
          <a:prstGeom prst="rect">
            <a:avLst/>
          </a:prstGeom>
        </p:spPr>
      </p:pic>
    </p:spTree>
    <p:extLst>
      <p:ext uri="{BB962C8B-B14F-4D97-AF65-F5344CB8AC3E}">
        <p14:creationId xmlns:p14="http://schemas.microsoft.com/office/powerpoint/2010/main" val="23022185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627F3-F741-31ED-73A6-7DF7DAEA1B70}"/>
              </a:ext>
            </a:extLst>
          </p:cNvPr>
          <p:cNvSpPr>
            <a:spLocks noGrp="1"/>
          </p:cNvSpPr>
          <p:nvPr>
            <p:ph type="title"/>
          </p:nvPr>
        </p:nvSpPr>
        <p:spPr/>
        <p:txBody>
          <a:bodyPr>
            <a:normAutofit fontScale="90000"/>
          </a:bodyPr>
          <a:lstStyle/>
          <a:p>
            <a:r>
              <a:rPr lang="en-US" dirty="0"/>
              <a:t>Overall Experience &amp; Recommendations</a:t>
            </a:r>
          </a:p>
        </p:txBody>
      </p:sp>
      <p:sp>
        <p:nvSpPr>
          <p:cNvPr id="3" name="Text Placeholder 2">
            <a:extLst>
              <a:ext uri="{FF2B5EF4-FFF2-40B4-BE49-F238E27FC236}">
                <a16:creationId xmlns:a16="http://schemas.microsoft.com/office/drawing/2014/main" id="{BD000D09-D3C2-A865-C0FB-745F7D0B1086}"/>
              </a:ext>
            </a:extLst>
          </p:cNvPr>
          <p:cNvSpPr>
            <a:spLocks noGrp="1"/>
          </p:cNvSpPr>
          <p:nvPr>
            <p:ph type="body" idx="1"/>
          </p:nvPr>
        </p:nvSpPr>
        <p:spPr>
          <a:xfrm>
            <a:off x="838200" y="2379405"/>
            <a:ext cx="10515600" cy="3797557"/>
          </a:xfrm>
        </p:spPr>
        <p:txBody>
          <a:bodyPr>
            <a:normAutofit fontScale="62500" lnSpcReduction="20000"/>
          </a:bodyPr>
          <a:lstStyle/>
          <a:p>
            <a:r>
              <a:rPr lang="en-US" dirty="0"/>
              <a:t>We were able to </a:t>
            </a:r>
            <a:r>
              <a:rPr lang="en-US" b="1" dirty="0"/>
              <a:t>integrate the feeds </a:t>
            </a:r>
            <a:r>
              <a:rPr lang="en-US" dirty="0"/>
              <a:t>of three radars into a single source of data to push the track data to a customer which had not been previously done. Although the planning time for the demo was not sufficient, and the radar locations were terrible from a planning standpoint, we were able to demonstrate the proof of concept to use radar as a safety measure for a useable corridor with multiple overlapping coverage areas to minimize difficult observational areas such as the cone of silence over a single radar emplacement.</a:t>
            </a:r>
          </a:p>
          <a:p>
            <a:r>
              <a:rPr lang="en-US" dirty="0"/>
              <a:t>Two</a:t>
            </a:r>
            <a:r>
              <a:rPr lang="en-US" b="1" dirty="0"/>
              <a:t> completed flights</a:t>
            </a:r>
            <a:r>
              <a:rPr lang="en-US" dirty="0"/>
              <a:t>.</a:t>
            </a:r>
          </a:p>
          <a:p>
            <a:r>
              <a:rPr lang="en-US" dirty="0"/>
              <a:t>Showing the tribe how we can </a:t>
            </a:r>
            <a:r>
              <a:rPr lang="en-US" b="1" dirty="0"/>
              <a:t>apply our SME to support their interests </a:t>
            </a:r>
            <a:r>
              <a:rPr lang="en-US" dirty="0"/>
              <a:t>and that BVLOS is possible. To find a technical solution that will work for the tribe today and grow with them as their needs grow. To find the best transportation-based use cases to support the tribe in phase 2.</a:t>
            </a:r>
          </a:p>
          <a:p>
            <a:r>
              <a:rPr lang="en-US" dirty="0"/>
              <a:t>a </a:t>
            </a:r>
            <a:r>
              <a:rPr lang="en-US" b="1" dirty="0"/>
              <a:t>successful 30+ mile UAS flight </a:t>
            </a:r>
            <a:r>
              <a:rPr lang="en-US" dirty="0"/>
              <a:t>with </a:t>
            </a:r>
            <a:r>
              <a:rPr lang="en-US" b="1" dirty="0"/>
              <a:t>positive support </a:t>
            </a:r>
            <a:r>
              <a:rPr lang="en-US" dirty="0"/>
              <a:t>form the community </a:t>
            </a:r>
          </a:p>
          <a:p>
            <a:r>
              <a:rPr lang="en-US" b="1" dirty="0"/>
              <a:t>Successful 2nd flight... </a:t>
            </a:r>
          </a:p>
          <a:p>
            <a:r>
              <a:rPr lang="en-US" dirty="0"/>
              <a:t>The </a:t>
            </a:r>
            <a:r>
              <a:rPr lang="en-US" b="1" dirty="0"/>
              <a:t>flight operation </a:t>
            </a:r>
          </a:p>
        </p:txBody>
      </p:sp>
      <p:pic>
        <p:nvPicPr>
          <p:cNvPr id="5" name="Picture 4">
            <a:extLst>
              <a:ext uri="{FF2B5EF4-FFF2-40B4-BE49-F238E27FC236}">
                <a16:creationId xmlns:a16="http://schemas.microsoft.com/office/drawing/2014/main" id="{7E41AC02-8F9A-0414-C4BE-23FC1CF40C21}"/>
              </a:ext>
            </a:extLst>
          </p:cNvPr>
          <p:cNvPicPr>
            <a:picLocks noChangeAspect="1"/>
          </p:cNvPicPr>
          <p:nvPr/>
        </p:nvPicPr>
        <p:blipFill>
          <a:blip r:embed="rId2"/>
          <a:stretch>
            <a:fillRect/>
          </a:stretch>
        </p:blipFill>
        <p:spPr>
          <a:xfrm>
            <a:off x="838200" y="1545842"/>
            <a:ext cx="10509449" cy="833564"/>
          </a:xfrm>
          <a:prstGeom prst="rect">
            <a:avLst/>
          </a:prstGeom>
        </p:spPr>
      </p:pic>
    </p:spTree>
    <p:extLst>
      <p:ext uri="{BB962C8B-B14F-4D97-AF65-F5344CB8AC3E}">
        <p14:creationId xmlns:p14="http://schemas.microsoft.com/office/powerpoint/2010/main" val="17767283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627F3-F741-31ED-73A6-7DF7DAEA1B70}"/>
              </a:ext>
            </a:extLst>
          </p:cNvPr>
          <p:cNvSpPr>
            <a:spLocks noGrp="1"/>
          </p:cNvSpPr>
          <p:nvPr>
            <p:ph type="title"/>
          </p:nvPr>
        </p:nvSpPr>
        <p:spPr/>
        <p:txBody>
          <a:bodyPr>
            <a:normAutofit fontScale="90000"/>
          </a:bodyPr>
          <a:lstStyle/>
          <a:p>
            <a:r>
              <a:rPr lang="en-US" dirty="0"/>
              <a:t>Overall Experience &amp; Recommendations</a:t>
            </a:r>
          </a:p>
        </p:txBody>
      </p:sp>
      <p:pic>
        <p:nvPicPr>
          <p:cNvPr id="6" name="Picture 5">
            <a:extLst>
              <a:ext uri="{FF2B5EF4-FFF2-40B4-BE49-F238E27FC236}">
                <a16:creationId xmlns:a16="http://schemas.microsoft.com/office/drawing/2014/main" id="{94D825AC-6461-BAFC-87A9-D57962EEBE01}"/>
              </a:ext>
            </a:extLst>
          </p:cNvPr>
          <p:cNvPicPr>
            <a:picLocks noChangeAspect="1"/>
          </p:cNvPicPr>
          <p:nvPr/>
        </p:nvPicPr>
        <p:blipFill>
          <a:blip r:embed="rId2"/>
          <a:stretch>
            <a:fillRect/>
          </a:stretch>
        </p:blipFill>
        <p:spPr>
          <a:xfrm>
            <a:off x="838200" y="1523860"/>
            <a:ext cx="8879923" cy="452424"/>
          </a:xfrm>
          <a:prstGeom prst="rect">
            <a:avLst/>
          </a:prstGeom>
        </p:spPr>
      </p:pic>
      <p:pic>
        <p:nvPicPr>
          <p:cNvPr id="8" name="Picture 7">
            <a:extLst>
              <a:ext uri="{FF2B5EF4-FFF2-40B4-BE49-F238E27FC236}">
                <a16:creationId xmlns:a16="http://schemas.microsoft.com/office/drawing/2014/main" id="{02358E1B-1D3A-D7A1-2EE7-9A946EE1CFE9}"/>
              </a:ext>
            </a:extLst>
          </p:cNvPr>
          <p:cNvPicPr>
            <a:picLocks noChangeAspect="1"/>
          </p:cNvPicPr>
          <p:nvPr/>
        </p:nvPicPr>
        <p:blipFill>
          <a:blip r:embed="rId3"/>
          <a:stretch>
            <a:fillRect/>
          </a:stretch>
        </p:blipFill>
        <p:spPr>
          <a:xfrm>
            <a:off x="2800064" y="2280405"/>
            <a:ext cx="6591871" cy="3673158"/>
          </a:xfrm>
          <a:prstGeom prst="rect">
            <a:avLst/>
          </a:prstGeom>
        </p:spPr>
      </p:pic>
    </p:spTree>
    <p:extLst>
      <p:ext uri="{BB962C8B-B14F-4D97-AF65-F5344CB8AC3E}">
        <p14:creationId xmlns:p14="http://schemas.microsoft.com/office/powerpoint/2010/main" val="17101767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627F3-F741-31ED-73A6-7DF7DAEA1B70}"/>
              </a:ext>
            </a:extLst>
          </p:cNvPr>
          <p:cNvSpPr>
            <a:spLocks noGrp="1"/>
          </p:cNvSpPr>
          <p:nvPr>
            <p:ph type="title"/>
          </p:nvPr>
        </p:nvSpPr>
        <p:spPr/>
        <p:txBody>
          <a:bodyPr>
            <a:normAutofit fontScale="90000"/>
          </a:bodyPr>
          <a:lstStyle/>
          <a:p>
            <a:r>
              <a:rPr lang="en-US" dirty="0"/>
              <a:t>Overall Experience &amp; Recommendations</a:t>
            </a:r>
          </a:p>
        </p:txBody>
      </p:sp>
      <p:sp>
        <p:nvSpPr>
          <p:cNvPr id="5" name="Text Placeholder 4">
            <a:extLst>
              <a:ext uri="{FF2B5EF4-FFF2-40B4-BE49-F238E27FC236}">
                <a16:creationId xmlns:a16="http://schemas.microsoft.com/office/drawing/2014/main" id="{220EAF37-D5EE-32FD-54EC-219B46D9A329}"/>
              </a:ext>
            </a:extLst>
          </p:cNvPr>
          <p:cNvSpPr>
            <a:spLocks noGrp="1"/>
          </p:cNvSpPr>
          <p:nvPr>
            <p:ph type="body" idx="1"/>
          </p:nvPr>
        </p:nvSpPr>
        <p:spPr>
          <a:xfrm>
            <a:off x="838200" y="2979173"/>
            <a:ext cx="10515600" cy="3519950"/>
          </a:xfrm>
        </p:spPr>
        <p:txBody>
          <a:bodyPr>
            <a:normAutofit fontScale="47500" lnSpcReduction="20000"/>
          </a:bodyPr>
          <a:lstStyle/>
          <a:p>
            <a:r>
              <a:rPr lang="en-US" dirty="0"/>
              <a:t>If possible, have </a:t>
            </a:r>
            <a:r>
              <a:rPr lang="en-US" b="1" dirty="0"/>
              <a:t>more VOs </a:t>
            </a:r>
            <a:r>
              <a:rPr lang="en-US" dirty="0"/>
              <a:t>and possibly zig zag them across the lake/rivers to get more coverage area. </a:t>
            </a:r>
            <a:r>
              <a:rPr lang="en-US" b="1" dirty="0"/>
              <a:t>Or utilize more EO DAA </a:t>
            </a:r>
            <a:r>
              <a:rPr lang="en-US" dirty="0"/>
              <a:t>solutions</a:t>
            </a:r>
          </a:p>
          <a:p>
            <a:r>
              <a:rPr lang="en-US" dirty="0"/>
              <a:t>Determine singular tech solution that has robustness to </a:t>
            </a:r>
            <a:r>
              <a:rPr lang="en-US" b="1" dirty="0"/>
              <a:t>deliver adequate airspace surveillance</a:t>
            </a:r>
            <a:r>
              <a:rPr lang="en-US" dirty="0"/>
              <a:t>.</a:t>
            </a:r>
          </a:p>
          <a:p>
            <a:r>
              <a:rPr lang="en-US" dirty="0"/>
              <a:t>Increase </a:t>
            </a:r>
            <a:r>
              <a:rPr lang="en-US" b="1" dirty="0"/>
              <a:t>crew capabilities for mx/contingencies </a:t>
            </a:r>
            <a:r>
              <a:rPr lang="en-US" dirty="0"/>
              <a:t>to minimize impacts of </a:t>
            </a:r>
            <a:r>
              <a:rPr lang="en-US" dirty="0" err="1"/>
              <a:t>inop</a:t>
            </a:r>
            <a:r>
              <a:rPr lang="en-US" dirty="0"/>
              <a:t> equipment for sustained operations.</a:t>
            </a:r>
          </a:p>
          <a:p>
            <a:r>
              <a:rPr lang="en-US" dirty="0"/>
              <a:t>On the </a:t>
            </a:r>
            <a:r>
              <a:rPr lang="en-US" b="1" dirty="0"/>
              <a:t>communications side of things, possibly a VHF frequency</a:t>
            </a:r>
            <a:r>
              <a:rPr lang="en-US" dirty="0"/>
              <a:t>, or similar, which all sites can be tuned into and communicate on.</a:t>
            </a:r>
          </a:p>
          <a:p>
            <a:r>
              <a:rPr lang="en-US" dirty="0"/>
              <a:t>N/A</a:t>
            </a:r>
          </a:p>
          <a:p>
            <a:r>
              <a:rPr lang="en-US" b="1" dirty="0"/>
              <a:t>Use same preparation methods</a:t>
            </a:r>
          </a:p>
          <a:p>
            <a:r>
              <a:rPr lang="en-US" dirty="0"/>
              <a:t>Continue pursuing flights addressing medical transportation use cases. Allow more ample</a:t>
            </a:r>
            <a:r>
              <a:rPr lang="en-US" b="1" dirty="0"/>
              <a:t> time for system integration</a:t>
            </a:r>
            <a:r>
              <a:rPr lang="en-US" dirty="0"/>
              <a:t>. Attempt to keep the overall detection system simple, </a:t>
            </a:r>
            <a:r>
              <a:rPr lang="en-US" b="1" dirty="0"/>
              <a:t>limit to only the requirements of the BVLOS waiver </a:t>
            </a:r>
            <a:r>
              <a:rPr lang="en-US" dirty="0"/>
              <a:t>to reduce complexities and eliminate points of failure.</a:t>
            </a:r>
          </a:p>
          <a:p>
            <a:r>
              <a:rPr lang="en-US" dirty="0"/>
              <a:t>Be sure and have better </a:t>
            </a:r>
            <a:r>
              <a:rPr lang="en-US" b="1" dirty="0"/>
              <a:t>access to batteries, </a:t>
            </a:r>
            <a:r>
              <a:rPr lang="en-US" dirty="0"/>
              <a:t>be sure and have a clear understanding of the </a:t>
            </a:r>
            <a:r>
              <a:rPr lang="en-US" b="1" dirty="0"/>
              <a:t>need for </a:t>
            </a:r>
            <a:r>
              <a:rPr lang="en-US" b="1" dirty="0" err="1"/>
              <a:t>VOa</a:t>
            </a:r>
            <a:r>
              <a:rPr lang="en-US" dirty="0"/>
              <a:t>, have someone in Minot willing to </a:t>
            </a:r>
            <a:r>
              <a:rPr lang="en-US" b="1" dirty="0"/>
              <a:t>run equipment as we determine needs</a:t>
            </a:r>
            <a:r>
              <a:rPr lang="en-US" dirty="0"/>
              <a:t>, figure out ways to have </a:t>
            </a:r>
            <a:r>
              <a:rPr lang="en-US" b="1" dirty="0"/>
              <a:t>been engagement from Tribal members </a:t>
            </a:r>
            <a:r>
              <a:rPr lang="en-US" dirty="0"/>
              <a:t>in the use case.</a:t>
            </a:r>
          </a:p>
          <a:p>
            <a:r>
              <a:rPr lang="en-US" b="1" dirty="0"/>
              <a:t>Better planning communication</a:t>
            </a:r>
          </a:p>
        </p:txBody>
      </p:sp>
      <p:pic>
        <p:nvPicPr>
          <p:cNvPr id="4" name="Picture 3">
            <a:extLst>
              <a:ext uri="{FF2B5EF4-FFF2-40B4-BE49-F238E27FC236}">
                <a16:creationId xmlns:a16="http://schemas.microsoft.com/office/drawing/2014/main" id="{E5421FB0-A810-B4C1-750E-D9D89642936F}"/>
              </a:ext>
            </a:extLst>
          </p:cNvPr>
          <p:cNvPicPr>
            <a:picLocks noChangeAspect="1"/>
          </p:cNvPicPr>
          <p:nvPr/>
        </p:nvPicPr>
        <p:blipFill>
          <a:blip r:embed="rId2"/>
          <a:stretch>
            <a:fillRect/>
          </a:stretch>
        </p:blipFill>
        <p:spPr>
          <a:xfrm>
            <a:off x="767106" y="1521728"/>
            <a:ext cx="10521440" cy="1457445"/>
          </a:xfrm>
          <a:prstGeom prst="rect">
            <a:avLst/>
          </a:prstGeom>
        </p:spPr>
      </p:pic>
    </p:spTree>
    <p:extLst>
      <p:ext uri="{BB962C8B-B14F-4D97-AF65-F5344CB8AC3E}">
        <p14:creationId xmlns:p14="http://schemas.microsoft.com/office/powerpoint/2010/main" val="35049057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627F3-F741-31ED-73A6-7DF7DAEA1B70}"/>
              </a:ext>
            </a:extLst>
          </p:cNvPr>
          <p:cNvSpPr>
            <a:spLocks noGrp="1"/>
          </p:cNvSpPr>
          <p:nvPr>
            <p:ph type="title"/>
          </p:nvPr>
        </p:nvSpPr>
        <p:spPr/>
        <p:txBody>
          <a:bodyPr>
            <a:normAutofit fontScale="90000"/>
          </a:bodyPr>
          <a:lstStyle/>
          <a:p>
            <a:r>
              <a:rPr lang="en-US" dirty="0"/>
              <a:t>Overall Experience &amp; Recommendations</a:t>
            </a:r>
          </a:p>
        </p:txBody>
      </p:sp>
      <p:sp>
        <p:nvSpPr>
          <p:cNvPr id="5" name="Text Placeholder 4">
            <a:extLst>
              <a:ext uri="{FF2B5EF4-FFF2-40B4-BE49-F238E27FC236}">
                <a16:creationId xmlns:a16="http://schemas.microsoft.com/office/drawing/2014/main" id="{220EAF37-D5EE-32FD-54EC-219B46D9A329}"/>
              </a:ext>
            </a:extLst>
          </p:cNvPr>
          <p:cNvSpPr>
            <a:spLocks noGrp="1"/>
          </p:cNvSpPr>
          <p:nvPr>
            <p:ph type="body" idx="1"/>
          </p:nvPr>
        </p:nvSpPr>
        <p:spPr>
          <a:xfrm>
            <a:off x="838200" y="2979173"/>
            <a:ext cx="10515600" cy="3519950"/>
          </a:xfrm>
        </p:spPr>
        <p:txBody>
          <a:bodyPr>
            <a:normAutofit fontScale="62500" lnSpcReduction="20000"/>
          </a:bodyPr>
          <a:lstStyle/>
          <a:p>
            <a:r>
              <a:rPr lang="en-US" dirty="0"/>
              <a:t>Have </a:t>
            </a:r>
            <a:r>
              <a:rPr lang="en-US" b="1" dirty="0"/>
              <a:t>defined roles </a:t>
            </a:r>
            <a:r>
              <a:rPr lang="en-US" dirty="0"/>
              <a:t>and how is actually responsible to make certain decisions. </a:t>
            </a:r>
          </a:p>
          <a:p>
            <a:r>
              <a:rPr lang="en-US" dirty="0"/>
              <a:t>Early and often </a:t>
            </a:r>
            <a:r>
              <a:rPr lang="en-US" b="1" dirty="0"/>
              <a:t>community communications </a:t>
            </a:r>
            <a:r>
              <a:rPr lang="en-US" dirty="0"/>
              <a:t>of all events </a:t>
            </a:r>
          </a:p>
          <a:p>
            <a:r>
              <a:rPr lang="en-US" b="1" dirty="0"/>
              <a:t>Additional time to plan</a:t>
            </a:r>
            <a:r>
              <a:rPr lang="en-US" dirty="0"/>
              <a:t>, and </a:t>
            </a:r>
            <a:r>
              <a:rPr lang="en-US" b="1" dirty="0"/>
              <a:t>competitive radar solutions. </a:t>
            </a:r>
          </a:p>
          <a:p>
            <a:r>
              <a:rPr lang="en-US" b="1" dirty="0"/>
              <a:t>Smaller group </a:t>
            </a:r>
            <a:r>
              <a:rPr lang="en-US" dirty="0"/>
              <a:t>(how the future would realistically look, not a 35-member team) to provide operations that are involved with the flight operation from cradle to grave. An aircraft that had </a:t>
            </a:r>
            <a:r>
              <a:rPr lang="en-US" b="1" dirty="0"/>
              <a:t>more spare part</a:t>
            </a:r>
            <a:r>
              <a:rPr lang="en-US" dirty="0"/>
              <a:t>s or a </a:t>
            </a:r>
            <a:r>
              <a:rPr lang="en-US" b="1" dirty="0"/>
              <a:t>more capable maintenance presence</a:t>
            </a:r>
            <a:r>
              <a:rPr lang="en-US" dirty="0"/>
              <a:t>, so the flight operation isn't going into the first flight down to one battery and no back-ups available. </a:t>
            </a:r>
          </a:p>
          <a:p>
            <a:r>
              <a:rPr lang="en-US" dirty="0"/>
              <a:t>I think we should have a </a:t>
            </a:r>
            <a:r>
              <a:rPr lang="en-US" b="1" dirty="0"/>
              <a:t>separate meeting to discuss the scope of phase 2</a:t>
            </a:r>
            <a:r>
              <a:rPr lang="en-US" dirty="0"/>
              <a:t>. </a:t>
            </a:r>
          </a:p>
          <a:p>
            <a:r>
              <a:rPr lang="en-US" b="1" dirty="0"/>
              <a:t>More airspace surveillance </a:t>
            </a:r>
            <a:r>
              <a:rPr lang="en-US" dirty="0"/>
              <a:t>instrumentation </a:t>
            </a:r>
          </a:p>
          <a:p>
            <a:r>
              <a:rPr lang="en-US" dirty="0"/>
              <a:t>Understand the </a:t>
            </a:r>
            <a:r>
              <a:rPr lang="en-US" b="1" dirty="0"/>
              <a:t>FAA will not repeatedly approve this type of operation</a:t>
            </a:r>
            <a:r>
              <a:rPr lang="en-US" dirty="0"/>
              <a:t>. I highly doubt they would approve it again quite honestly. </a:t>
            </a:r>
          </a:p>
          <a:p>
            <a:r>
              <a:rPr lang="en-US" dirty="0"/>
              <a:t>Demonstrating a </a:t>
            </a:r>
            <a:r>
              <a:rPr lang="en-US" b="1" dirty="0"/>
              <a:t>return flight as well</a:t>
            </a:r>
          </a:p>
        </p:txBody>
      </p:sp>
      <p:pic>
        <p:nvPicPr>
          <p:cNvPr id="4" name="Picture 3">
            <a:extLst>
              <a:ext uri="{FF2B5EF4-FFF2-40B4-BE49-F238E27FC236}">
                <a16:creationId xmlns:a16="http://schemas.microsoft.com/office/drawing/2014/main" id="{E5421FB0-A810-B4C1-750E-D9D89642936F}"/>
              </a:ext>
            </a:extLst>
          </p:cNvPr>
          <p:cNvPicPr>
            <a:picLocks noChangeAspect="1"/>
          </p:cNvPicPr>
          <p:nvPr/>
        </p:nvPicPr>
        <p:blipFill>
          <a:blip r:embed="rId2"/>
          <a:stretch>
            <a:fillRect/>
          </a:stretch>
        </p:blipFill>
        <p:spPr>
          <a:xfrm>
            <a:off x="767106" y="1521728"/>
            <a:ext cx="10521440" cy="1457445"/>
          </a:xfrm>
          <a:prstGeom prst="rect">
            <a:avLst/>
          </a:prstGeom>
        </p:spPr>
      </p:pic>
    </p:spTree>
    <p:extLst>
      <p:ext uri="{BB962C8B-B14F-4D97-AF65-F5344CB8AC3E}">
        <p14:creationId xmlns:p14="http://schemas.microsoft.com/office/powerpoint/2010/main" val="24521290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627F3-F741-31ED-73A6-7DF7DAEA1B70}"/>
              </a:ext>
            </a:extLst>
          </p:cNvPr>
          <p:cNvSpPr>
            <a:spLocks noGrp="1"/>
          </p:cNvSpPr>
          <p:nvPr>
            <p:ph type="title"/>
          </p:nvPr>
        </p:nvSpPr>
        <p:spPr/>
        <p:txBody>
          <a:bodyPr>
            <a:normAutofit fontScale="90000"/>
          </a:bodyPr>
          <a:lstStyle/>
          <a:p>
            <a:r>
              <a:rPr lang="en-US" dirty="0"/>
              <a:t>Overall Experience &amp; Recommendations</a:t>
            </a:r>
          </a:p>
        </p:txBody>
      </p:sp>
      <p:sp>
        <p:nvSpPr>
          <p:cNvPr id="5" name="Text Placeholder 4">
            <a:extLst>
              <a:ext uri="{FF2B5EF4-FFF2-40B4-BE49-F238E27FC236}">
                <a16:creationId xmlns:a16="http://schemas.microsoft.com/office/drawing/2014/main" id="{220EAF37-D5EE-32FD-54EC-219B46D9A329}"/>
              </a:ext>
            </a:extLst>
          </p:cNvPr>
          <p:cNvSpPr>
            <a:spLocks noGrp="1"/>
          </p:cNvSpPr>
          <p:nvPr>
            <p:ph type="body" idx="1"/>
          </p:nvPr>
        </p:nvSpPr>
        <p:spPr>
          <a:xfrm>
            <a:off x="838200" y="1946119"/>
            <a:ext cx="10515600" cy="4553004"/>
          </a:xfrm>
        </p:spPr>
        <p:txBody>
          <a:bodyPr>
            <a:normAutofit lnSpcReduction="10000"/>
          </a:bodyPr>
          <a:lstStyle/>
          <a:p>
            <a:r>
              <a:rPr lang="en-US" dirty="0"/>
              <a:t>In a safety environment there is </a:t>
            </a:r>
            <a:r>
              <a:rPr lang="en-US" b="1" dirty="0"/>
              <a:t>no room for Chest thumping and discounting </a:t>
            </a:r>
            <a:r>
              <a:rPr lang="en-US" dirty="0"/>
              <a:t>of very </a:t>
            </a:r>
            <a:r>
              <a:rPr lang="en-US" dirty="0" err="1"/>
              <a:t>knowledgable</a:t>
            </a:r>
            <a:r>
              <a:rPr lang="en-US" dirty="0"/>
              <a:t> and industry respected persons opinions (not me). i.e. VO necessity, VO communications, VO responsibilities....</a:t>
            </a:r>
          </a:p>
          <a:p>
            <a:r>
              <a:rPr lang="en-US" dirty="0"/>
              <a:t>No </a:t>
            </a:r>
          </a:p>
          <a:p>
            <a:r>
              <a:rPr lang="en-US" b="1" dirty="0"/>
              <a:t>Great demonstration </a:t>
            </a:r>
            <a:r>
              <a:rPr lang="en-US" dirty="0"/>
              <a:t>overall and proof of concept. </a:t>
            </a:r>
          </a:p>
          <a:p>
            <a:r>
              <a:rPr lang="en-US" dirty="0"/>
              <a:t>N/A</a:t>
            </a:r>
          </a:p>
          <a:p>
            <a:r>
              <a:rPr lang="en-US" b="1" dirty="0"/>
              <a:t>Thanks to ALL involved! </a:t>
            </a:r>
            <a:r>
              <a:rPr lang="en-US" dirty="0"/>
              <a:t>But especially ALL UND Experts! and Jared Eagle, Kathy Eagle, and TBC! </a:t>
            </a:r>
          </a:p>
          <a:p>
            <a:r>
              <a:rPr lang="en-US" dirty="0"/>
              <a:t>N/A </a:t>
            </a:r>
          </a:p>
        </p:txBody>
      </p:sp>
      <p:pic>
        <p:nvPicPr>
          <p:cNvPr id="6" name="Picture 5">
            <a:extLst>
              <a:ext uri="{FF2B5EF4-FFF2-40B4-BE49-F238E27FC236}">
                <a16:creationId xmlns:a16="http://schemas.microsoft.com/office/drawing/2014/main" id="{CF719C7D-B876-E7A8-8156-F63E75D009C6}"/>
              </a:ext>
            </a:extLst>
          </p:cNvPr>
          <p:cNvPicPr>
            <a:picLocks noChangeAspect="1"/>
          </p:cNvPicPr>
          <p:nvPr/>
        </p:nvPicPr>
        <p:blipFill>
          <a:blip r:embed="rId2"/>
          <a:stretch>
            <a:fillRect/>
          </a:stretch>
        </p:blipFill>
        <p:spPr>
          <a:xfrm>
            <a:off x="838199" y="1516727"/>
            <a:ext cx="10095271" cy="429392"/>
          </a:xfrm>
          <a:prstGeom prst="rect">
            <a:avLst/>
          </a:prstGeom>
        </p:spPr>
      </p:pic>
    </p:spTree>
    <p:extLst>
      <p:ext uri="{BB962C8B-B14F-4D97-AF65-F5344CB8AC3E}">
        <p14:creationId xmlns:p14="http://schemas.microsoft.com/office/powerpoint/2010/main" val="1092586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627F3-F741-31ED-73A6-7DF7DAEA1B70}"/>
              </a:ext>
            </a:extLst>
          </p:cNvPr>
          <p:cNvSpPr>
            <a:spLocks noGrp="1"/>
          </p:cNvSpPr>
          <p:nvPr>
            <p:ph type="ctrTitle"/>
          </p:nvPr>
        </p:nvSpPr>
        <p:spPr/>
        <p:txBody>
          <a:bodyPr>
            <a:normAutofit/>
          </a:bodyPr>
          <a:lstStyle/>
          <a:p>
            <a:r>
              <a:rPr lang="en-US" dirty="0"/>
              <a:t>Other?</a:t>
            </a:r>
          </a:p>
        </p:txBody>
      </p:sp>
      <p:sp>
        <p:nvSpPr>
          <p:cNvPr id="4" name="Subtitle 3">
            <a:extLst>
              <a:ext uri="{FF2B5EF4-FFF2-40B4-BE49-F238E27FC236}">
                <a16:creationId xmlns:a16="http://schemas.microsoft.com/office/drawing/2014/main" id="{5CDE8282-8388-6170-58B5-BAAA08377A6D}"/>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890187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28A931F-A84E-11B0-D869-C188C6B6191B}"/>
              </a:ext>
            </a:extLst>
          </p:cNvPr>
          <p:cNvSpPr>
            <a:spLocks noGrp="1"/>
          </p:cNvSpPr>
          <p:nvPr>
            <p:ph type="title"/>
          </p:nvPr>
        </p:nvSpPr>
        <p:spPr/>
        <p:txBody>
          <a:bodyPr/>
          <a:lstStyle/>
          <a:p>
            <a:r>
              <a:rPr lang="en-US" dirty="0"/>
              <a:t>Ideas for Improvement</a:t>
            </a:r>
          </a:p>
        </p:txBody>
      </p:sp>
      <p:sp>
        <p:nvSpPr>
          <p:cNvPr id="2" name="Text Placeholder 1"/>
          <p:cNvSpPr>
            <a:spLocks noGrp="1"/>
          </p:cNvSpPr>
          <p:nvPr>
            <p:ph type="body" idx="1"/>
          </p:nvPr>
        </p:nvSpPr>
        <p:spPr/>
        <p:txBody>
          <a:bodyPr>
            <a:normAutofit/>
          </a:bodyPr>
          <a:lstStyle/>
          <a:p>
            <a:r>
              <a:rPr lang="en-US" dirty="0"/>
              <a:t>What could we do better for future complex operations?</a:t>
            </a:r>
          </a:p>
          <a:p>
            <a:endParaRPr lang="en-US" dirty="0"/>
          </a:p>
          <a:p>
            <a:r>
              <a:rPr lang="en-US" dirty="0"/>
              <a:t>What tasks need to be accomplished in order to make the next project/operation more successful?</a:t>
            </a:r>
          </a:p>
          <a:p>
            <a:endParaRPr lang="en-US" dirty="0"/>
          </a:p>
          <a:p>
            <a:r>
              <a:rPr lang="en-US" dirty="0"/>
              <a:t>What resources or training need to be enhanced or conducted prior to the next deployment?</a:t>
            </a:r>
          </a:p>
        </p:txBody>
      </p:sp>
    </p:spTree>
    <p:extLst>
      <p:ext uri="{BB962C8B-B14F-4D97-AF65-F5344CB8AC3E}">
        <p14:creationId xmlns:p14="http://schemas.microsoft.com/office/powerpoint/2010/main" val="3306741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7A575-7359-6E0F-30EC-FA835ADDAD79}"/>
              </a:ext>
            </a:extLst>
          </p:cNvPr>
          <p:cNvSpPr>
            <a:spLocks noGrp="1"/>
          </p:cNvSpPr>
          <p:nvPr>
            <p:ph type="ctrTitle"/>
          </p:nvPr>
        </p:nvSpPr>
        <p:spPr/>
        <p:txBody>
          <a:bodyPr/>
          <a:lstStyle/>
          <a:p>
            <a:r>
              <a:rPr lang="en-US" dirty="0"/>
              <a:t>Planning &amp; Coordination</a:t>
            </a:r>
          </a:p>
        </p:txBody>
      </p:sp>
      <p:sp>
        <p:nvSpPr>
          <p:cNvPr id="3" name="Subtitle 2">
            <a:extLst>
              <a:ext uri="{FF2B5EF4-FFF2-40B4-BE49-F238E27FC236}">
                <a16:creationId xmlns:a16="http://schemas.microsoft.com/office/drawing/2014/main" id="{4ADD764E-F5BB-93EC-D67E-B1E8B8641E3F}"/>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70269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Planning &amp; Coordination</a:t>
            </a:r>
          </a:p>
        </p:txBody>
      </p:sp>
      <p:sp>
        <p:nvSpPr>
          <p:cNvPr id="5" name="Text Placeholder 4">
            <a:extLst>
              <a:ext uri="{FF2B5EF4-FFF2-40B4-BE49-F238E27FC236}">
                <a16:creationId xmlns:a16="http://schemas.microsoft.com/office/drawing/2014/main" id="{06851435-70E6-EB00-06F2-102F727CBD61}"/>
              </a:ext>
            </a:extLst>
          </p:cNvPr>
          <p:cNvSpPr>
            <a:spLocks noGrp="1"/>
          </p:cNvSpPr>
          <p:nvPr>
            <p:ph type="body" idx="1"/>
          </p:nvPr>
        </p:nvSpPr>
        <p:spPr>
          <a:xfrm>
            <a:off x="838200" y="5041103"/>
            <a:ext cx="10515600" cy="1135859"/>
          </a:xfrm>
        </p:spPr>
        <p:txBody>
          <a:bodyPr>
            <a:normAutofit fontScale="62500" lnSpcReduction="20000"/>
          </a:bodyPr>
          <a:lstStyle/>
          <a:p>
            <a:r>
              <a:rPr lang="en-US" dirty="0"/>
              <a:t>Other:</a:t>
            </a:r>
          </a:p>
          <a:p>
            <a:pPr lvl="1"/>
            <a:r>
              <a:rPr lang="en-US" dirty="0"/>
              <a:t>Project Staff</a:t>
            </a:r>
          </a:p>
          <a:p>
            <a:pPr lvl="1"/>
            <a:r>
              <a:rPr lang="en-US" dirty="0"/>
              <a:t>PI for Grant</a:t>
            </a:r>
          </a:p>
          <a:p>
            <a:pPr lvl="1"/>
            <a:r>
              <a:rPr lang="en-US" dirty="0"/>
              <a:t>Technical platform integrator</a:t>
            </a:r>
          </a:p>
        </p:txBody>
      </p:sp>
      <p:pic>
        <p:nvPicPr>
          <p:cNvPr id="8" name="Picture 7">
            <a:extLst>
              <a:ext uri="{FF2B5EF4-FFF2-40B4-BE49-F238E27FC236}">
                <a16:creationId xmlns:a16="http://schemas.microsoft.com/office/drawing/2014/main" id="{F5F1778E-7D64-AD24-5478-41B1B996A95F}"/>
              </a:ext>
            </a:extLst>
          </p:cNvPr>
          <p:cNvPicPr>
            <a:picLocks noChangeAspect="1"/>
          </p:cNvPicPr>
          <p:nvPr/>
        </p:nvPicPr>
        <p:blipFill>
          <a:blip r:embed="rId2"/>
          <a:stretch>
            <a:fillRect/>
          </a:stretch>
        </p:blipFill>
        <p:spPr>
          <a:xfrm>
            <a:off x="838200" y="1826659"/>
            <a:ext cx="10515600" cy="3204681"/>
          </a:xfrm>
          <a:prstGeom prst="rect">
            <a:avLst/>
          </a:prstGeom>
        </p:spPr>
      </p:pic>
    </p:spTree>
    <p:extLst>
      <p:ext uri="{BB962C8B-B14F-4D97-AF65-F5344CB8AC3E}">
        <p14:creationId xmlns:p14="http://schemas.microsoft.com/office/powerpoint/2010/main" val="1784405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Planning &amp; Coordination</a:t>
            </a:r>
          </a:p>
        </p:txBody>
      </p:sp>
      <p:sp>
        <p:nvSpPr>
          <p:cNvPr id="9" name="Text Placeholder 8">
            <a:extLst>
              <a:ext uri="{FF2B5EF4-FFF2-40B4-BE49-F238E27FC236}">
                <a16:creationId xmlns:a16="http://schemas.microsoft.com/office/drawing/2014/main" id="{2E374A69-1733-850B-6348-23BC9B2027AF}"/>
              </a:ext>
            </a:extLst>
          </p:cNvPr>
          <p:cNvSpPr>
            <a:spLocks noGrp="1"/>
          </p:cNvSpPr>
          <p:nvPr>
            <p:ph type="body" idx="1"/>
          </p:nvPr>
        </p:nvSpPr>
        <p:spPr>
          <a:xfrm>
            <a:off x="838200" y="2615289"/>
            <a:ext cx="10515600" cy="3561673"/>
          </a:xfrm>
        </p:spPr>
        <p:txBody>
          <a:bodyPr>
            <a:normAutofit fontScale="47500" lnSpcReduction="20000"/>
          </a:bodyPr>
          <a:lstStyle/>
          <a:p>
            <a:r>
              <a:rPr lang="en-US" dirty="0"/>
              <a:t>Overview of </a:t>
            </a:r>
            <a:r>
              <a:rPr lang="en-US" b="1" dirty="0"/>
              <a:t>timeline of events</a:t>
            </a:r>
            <a:r>
              <a:rPr lang="en-US" dirty="0"/>
              <a:t>, expected show times, and operational duration. </a:t>
            </a:r>
          </a:p>
          <a:p>
            <a:r>
              <a:rPr lang="en-US" b="1" dirty="0"/>
              <a:t>Great weather updates</a:t>
            </a:r>
            <a:r>
              <a:rPr lang="en-US" dirty="0"/>
              <a:t>. </a:t>
            </a:r>
          </a:p>
          <a:p>
            <a:r>
              <a:rPr lang="en-US" dirty="0"/>
              <a:t>Defined roles and responsibilities. </a:t>
            </a:r>
          </a:p>
          <a:p>
            <a:r>
              <a:rPr lang="en-US" dirty="0"/>
              <a:t>Site survey for </a:t>
            </a:r>
            <a:r>
              <a:rPr lang="en-US" b="1" dirty="0"/>
              <a:t>placement of the three radars </a:t>
            </a:r>
            <a:r>
              <a:rPr lang="en-US" dirty="0"/>
              <a:t>was well thought out and strategically placed. Because of this the radar sites had overlapping coverage, which allowed the entire flight to be monitored without any issues. Furthermore, placement of the radar 10 miles east of </a:t>
            </a:r>
            <a:r>
              <a:rPr lang="en-US" dirty="0" err="1"/>
              <a:t>Mandaree</a:t>
            </a:r>
            <a:r>
              <a:rPr lang="en-US" dirty="0"/>
              <a:t> allowed detection of crewed aircraft that were not a part of the operation. This further promoted the aircrafts safe operation and BVLOS traffic avoidance and adherence to regulations. </a:t>
            </a:r>
          </a:p>
          <a:p>
            <a:r>
              <a:rPr lang="en-US" dirty="0"/>
              <a:t>A BVLOS waiver was approved by the FAA. A full </a:t>
            </a:r>
            <a:r>
              <a:rPr lang="en-US" dirty="0" err="1"/>
              <a:t>conops</a:t>
            </a:r>
            <a:r>
              <a:rPr lang="en-US" dirty="0"/>
              <a:t> and SRM plan was developed and communicated</a:t>
            </a:r>
            <a:r>
              <a:rPr lang="en-US" b="1" dirty="0"/>
              <a:t>. Waiver was provided to all </a:t>
            </a:r>
            <a:r>
              <a:rPr lang="en-US" dirty="0"/>
              <a:t>operators to review and become familiar with. Pre-operations - operations team was available for questions as well as a central person was available for interaction. </a:t>
            </a:r>
            <a:r>
              <a:rPr lang="en-US" b="1" dirty="0"/>
              <a:t>First aid and related gear </a:t>
            </a:r>
            <a:r>
              <a:rPr lang="en-US" dirty="0"/>
              <a:t>was provided. Regular meetings prior to event to outline </a:t>
            </a:r>
            <a:r>
              <a:rPr lang="en-US" b="1" dirty="0"/>
              <a:t>responsibilities and expectations</a:t>
            </a:r>
            <a:r>
              <a:rPr lang="en-US" dirty="0"/>
              <a:t> for each participant. </a:t>
            </a:r>
          </a:p>
          <a:p>
            <a:r>
              <a:rPr lang="en-US" b="1" dirty="0"/>
              <a:t>Consistency. </a:t>
            </a:r>
          </a:p>
          <a:p>
            <a:r>
              <a:rPr lang="en-US" dirty="0"/>
              <a:t>Meeting and communicating with TAT GIS Dept, EOC, Police, and then TBC to get </a:t>
            </a:r>
            <a:r>
              <a:rPr lang="en-US" b="1" dirty="0"/>
              <a:t>Routs approved</a:t>
            </a:r>
            <a:r>
              <a:rPr lang="en-US" dirty="0"/>
              <a:t>. UND bringing all their expertise to help with all aspects of preparation from UAV experts to FAA experts, Radar, and more! </a:t>
            </a:r>
          </a:p>
          <a:p>
            <a:r>
              <a:rPr lang="en-US" b="1" dirty="0"/>
              <a:t>Amanda seemed on top of things. </a:t>
            </a:r>
          </a:p>
          <a:p>
            <a:r>
              <a:rPr lang="en-US" dirty="0"/>
              <a:t>The </a:t>
            </a:r>
            <a:r>
              <a:rPr lang="en-US" b="1" dirty="0"/>
              <a:t>daily prep call </a:t>
            </a:r>
            <a:r>
              <a:rPr lang="en-US" dirty="0"/>
              <a:t>prior to each testing flight </a:t>
            </a:r>
          </a:p>
        </p:txBody>
      </p:sp>
      <p:pic>
        <p:nvPicPr>
          <p:cNvPr id="8" name="Picture 7">
            <a:extLst>
              <a:ext uri="{FF2B5EF4-FFF2-40B4-BE49-F238E27FC236}">
                <a16:creationId xmlns:a16="http://schemas.microsoft.com/office/drawing/2014/main" id="{E1EAE805-77CE-EE5C-04BD-C55A294B553D}"/>
              </a:ext>
            </a:extLst>
          </p:cNvPr>
          <p:cNvPicPr>
            <a:picLocks noChangeAspect="1"/>
          </p:cNvPicPr>
          <p:nvPr/>
        </p:nvPicPr>
        <p:blipFill>
          <a:blip r:embed="rId2"/>
          <a:stretch>
            <a:fillRect/>
          </a:stretch>
        </p:blipFill>
        <p:spPr>
          <a:xfrm>
            <a:off x="838200" y="1679513"/>
            <a:ext cx="10515600" cy="935777"/>
          </a:xfrm>
          <a:prstGeom prst="rect">
            <a:avLst/>
          </a:prstGeom>
        </p:spPr>
      </p:pic>
    </p:spTree>
    <p:extLst>
      <p:ext uri="{BB962C8B-B14F-4D97-AF65-F5344CB8AC3E}">
        <p14:creationId xmlns:p14="http://schemas.microsoft.com/office/powerpoint/2010/main" val="1576290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E77DE2-A51C-BA8B-4F02-E6CB9404849D}"/>
              </a:ext>
            </a:extLst>
          </p:cNvPr>
          <p:cNvSpPr>
            <a:spLocks noGrp="1"/>
          </p:cNvSpPr>
          <p:nvPr>
            <p:ph type="title"/>
          </p:nvPr>
        </p:nvSpPr>
        <p:spPr/>
        <p:txBody>
          <a:bodyPr/>
          <a:lstStyle/>
          <a:p>
            <a:r>
              <a:rPr lang="en-US" dirty="0"/>
              <a:t>Planning &amp; Coordination</a:t>
            </a:r>
          </a:p>
        </p:txBody>
      </p:sp>
      <p:sp>
        <p:nvSpPr>
          <p:cNvPr id="9" name="Text Placeholder 8">
            <a:extLst>
              <a:ext uri="{FF2B5EF4-FFF2-40B4-BE49-F238E27FC236}">
                <a16:creationId xmlns:a16="http://schemas.microsoft.com/office/drawing/2014/main" id="{2E374A69-1733-850B-6348-23BC9B2027AF}"/>
              </a:ext>
            </a:extLst>
          </p:cNvPr>
          <p:cNvSpPr>
            <a:spLocks noGrp="1"/>
          </p:cNvSpPr>
          <p:nvPr>
            <p:ph type="body" idx="1"/>
          </p:nvPr>
        </p:nvSpPr>
        <p:spPr>
          <a:xfrm>
            <a:off x="838200" y="2615289"/>
            <a:ext cx="10515600" cy="3561673"/>
          </a:xfrm>
        </p:spPr>
        <p:txBody>
          <a:bodyPr>
            <a:normAutofit fontScale="47500" lnSpcReduction="20000"/>
          </a:bodyPr>
          <a:lstStyle/>
          <a:p>
            <a:r>
              <a:rPr lang="en-US" dirty="0"/>
              <a:t>The </a:t>
            </a:r>
            <a:r>
              <a:rPr lang="en-US" b="1" dirty="0"/>
              <a:t>high level of engagement </a:t>
            </a:r>
            <a:r>
              <a:rPr lang="en-US" dirty="0"/>
              <a:t>by the Tribal Nation </a:t>
            </a:r>
          </a:p>
          <a:p>
            <a:r>
              <a:rPr lang="en-US" dirty="0"/>
              <a:t>Figuring out where everyone will be </a:t>
            </a:r>
            <a:r>
              <a:rPr lang="en-US" b="1" dirty="0"/>
              <a:t>placed </a:t>
            </a:r>
          </a:p>
          <a:p>
            <a:r>
              <a:rPr lang="en-US" dirty="0"/>
              <a:t>There was communication but it </a:t>
            </a:r>
            <a:r>
              <a:rPr lang="en-US" dirty="0" err="1"/>
              <a:t>wasnt</a:t>
            </a:r>
            <a:r>
              <a:rPr lang="en-US" dirty="0"/>
              <a:t> effective to all layers and the amount personnel in the field. </a:t>
            </a:r>
          </a:p>
          <a:p>
            <a:r>
              <a:rPr lang="en-US" b="1" dirty="0"/>
              <a:t>adequate time </a:t>
            </a:r>
            <a:r>
              <a:rPr lang="en-US" dirty="0"/>
              <a:t>was allocated to assemble aircraft, batteries, perform training and generally prepare for the upcoming flight operations. </a:t>
            </a:r>
          </a:p>
          <a:p>
            <a:r>
              <a:rPr lang="en-US" dirty="0"/>
              <a:t>The Flight Demo and Planning seemed to work well, and were well thought out. </a:t>
            </a:r>
            <a:r>
              <a:rPr lang="en-US" b="1" dirty="0"/>
              <a:t>Contingency planning and safety </a:t>
            </a:r>
            <a:r>
              <a:rPr lang="en-US" dirty="0"/>
              <a:t>were practiced well during the demo due to thorough planning an coordination </a:t>
            </a:r>
          </a:p>
          <a:p>
            <a:r>
              <a:rPr lang="en-US" dirty="0"/>
              <a:t>The planning phase would of been marked very or extremely effective </a:t>
            </a:r>
            <a:r>
              <a:rPr lang="en-US" b="1" dirty="0"/>
              <a:t>up until the last 10 days when VOs were brought into the equation</a:t>
            </a:r>
            <a:r>
              <a:rPr lang="en-US" dirty="0"/>
              <a:t>. Without disputing whether they were needed or not, this piece was added too late into the process and was not integrated smoothly into the flight and there was a lot of unknowns and unanswered questions going into the day of the flight to include, where they were at, how many, who was there, what training were they given and proof of training, radio call discipline and what type of calls should be made, etc. </a:t>
            </a:r>
          </a:p>
          <a:p>
            <a:r>
              <a:rPr lang="en-US" dirty="0"/>
              <a:t>Valkyrie did a great job putting together </a:t>
            </a:r>
            <a:r>
              <a:rPr lang="en-US" b="1" dirty="0"/>
              <a:t>the run of show </a:t>
            </a:r>
            <a:r>
              <a:rPr lang="en-US" dirty="0"/>
              <a:t>and running </a:t>
            </a:r>
            <a:r>
              <a:rPr lang="en-US" b="1" dirty="0"/>
              <a:t>daily safety briefings</a:t>
            </a:r>
            <a:r>
              <a:rPr lang="en-US" dirty="0"/>
              <a:t>. </a:t>
            </a:r>
          </a:p>
          <a:p>
            <a:r>
              <a:rPr lang="en-US" dirty="0"/>
              <a:t>There were telcons </a:t>
            </a:r>
            <a:r>
              <a:rPr lang="en-US" dirty="0" err="1"/>
              <a:t>etc</a:t>
            </a:r>
            <a:r>
              <a:rPr lang="en-US" dirty="0"/>
              <a:t> in advance of event... The flight path and overall goals were well communicated prior to the event... </a:t>
            </a:r>
          </a:p>
          <a:p>
            <a:r>
              <a:rPr lang="en-US" dirty="0"/>
              <a:t>The safety meetings prior to the day starting in outlining what the day is going to look like as well as all of </a:t>
            </a:r>
            <a:r>
              <a:rPr lang="en-US" b="1" dirty="0"/>
              <a:t>the checks with the VO's down the path of the flight</a:t>
            </a:r>
          </a:p>
        </p:txBody>
      </p:sp>
      <p:pic>
        <p:nvPicPr>
          <p:cNvPr id="8" name="Picture 7">
            <a:extLst>
              <a:ext uri="{FF2B5EF4-FFF2-40B4-BE49-F238E27FC236}">
                <a16:creationId xmlns:a16="http://schemas.microsoft.com/office/drawing/2014/main" id="{E1EAE805-77CE-EE5C-04BD-C55A294B553D}"/>
              </a:ext>
            </a:extLst>
          </p:cNvPr>
          <p:cNvPicPr>
            <a:picLocks noChangeAspect="1"/>
          </p:cNvPicPr>
          <p:nvPr/>
        </p:nvPicPr>
        <p:blipFill>
          <a:blip r:embed="rId2"/>
          <a:stretch>
            <a:fillRect/>
          </a:stretch>
        </p:blipFill>
        <p:spPr>
          <a:xfrm>
            <a:off x="838200" y="1679513"/>
            <a:ext cx="10515600" cy="935777"/>
          </a:xfrm>
          <a:prstGeom prst="rect">
            <a:avLst/>
          </a:prstGeom>
        </p:spPr>
      </p:pic>
    </p:spTree>
    <p:extLst>
      <p:ext uri="{BB962C8B-B14F-4D97-AF65-F5344CB8AC3E}">
        <p14:creationId xmlns:p14="http://schemas.microsoft.com/office/powerpoint/2010/main" val="2267769031"/>
      </p:ext>
    </p:extLst>
  </p:cSld>
  <p:clrMapOvr>
    <a:masterClrMapping/>
  </p:clrMapOvr>
</p:sld>
</file>

<file path=ppt/theme/theme1.xml><?xml version="1.0" encoding="utf-8"?>
<a:theme xmlns:a="http://schemas.openxmlformats.org/drawingml/2006/main" name="NPUASTS White New">
  <a:themeElements>
    <a:clrScheme name="Custom 12">
      <a:dk1>
        <a:srgbClr val="FFFFFF"/>
      </a:dk1>
      <a:lt1>
        <a:srgbClr val="FFFFFF"/>
      </a:lt1>
      <a:dk2>
        <a:srgbClr val="4189E2"/>
      </a:dk2>
      <a:lt2>
        <a:srgbClr val="ECECED"/>
      </a:lt2>
      <a:accent1>
        <a:srgbClr val="FEB813"/>
      </a:accent1>
      <a:accent2>
        <a:srgbClr val="454B50"/>
      </a:accent2>
      <a:accent3>
        <a:srgbClr val="ECECED"/>
      </a:accent3>
      <a:accent4>
        <a:srgbClr val="4189E1"/>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PUASTS White New" id="{44989252-589A-4EE3-AB7D-317969BE2993}" vid="{5F7ECA6A-574B-49F8-9BBC-58BC00ECD583}"/>
    </a:ext>
  </a:extLst>
</a:theme>
</file>

<file path=ppt/theme/theme2.xml><?xml version="1.0" encoding="utf-8"?>
<a:theme xmlns:a="http://schemas.openxmlformats.org/drawingml/2006/main" name="Office Theme">
  <a:themeElements>
    <a:clrScheme name="Custom 12">
      <a:dk1>
        <a:srgbClr val="FFFFFF"/>
      </a:dk1>
      <a:lt1>
        <a:srgbClr val="FFFFFF"/>
      </a:lt1>
      <a:dk2>
        <a:srgbClr val="4189E2"/>
      </a:dk2>
      <a:lt2>
        <a:srgbClr val="ECECED"/>
      </a:lt2>
      <a:accent1>
        <a:srgbClr val="FEB813"/>
      </a:accent1>
      <a:accent2>
        <a:srgbClr val="454B50"/>
      </a:accent2>
      <a:accent3>
        <a:srgbClr val="ECECED"/>
      </a:accent3>
      <a:accent4>
        <a:srgbClr val="4189E1"/>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NPUASTS White New">
  <a:themeElements>
    <a:clrScheme name="Custom 12">
      <a:dk1>
        <a:srgbClr val="FFFFFF"/>
      </a:dk1>
      <a:lt1>
        <a:srgbClr val="FFFFFF"/>
      </a:lt1>
      <a:dk2>
        <a:srgbClr val="4189E2"/>
      </a:dk2>
      <a:lt2>
        <a:srgbClr val="ECECED"/>
      </a:lt2>
      <a:accent1>
        <a:srgbClr val="FEB813"/>
      </a:accent1>
      <a:accent2>
        <a:srgbClr val="454B50"/>
      </a:accent2>
      <a:accent3>
        <a:srgbClr val="ECECED"/>
      </a:accent3>
      <a:accent4>
        <a:srgbClr val="4189E1"/>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PUASTS White New" id="{44989252-589A-4EE3-AB7D-317969BE2993}" vid="{5F7ECA6A-574B-49F8-9BBC-58BC00ECD583}"/>
    </a:ext>
  </a:extLst>
</a:theme>
</file>

<file path=ppt/theme/theme4.xml><?xml version="1.0" encoding="utf-8"?>
<a:theme xmlns:a="http://schemas.openxmlformats.org/drawingml/2006/main" name="1_Office Theme">
  <a:themeElements>
    <a:clrScheme name="Custom 12">
      <a:dk1>
        <a:srgbClr val="FFFFFF"/>
      </a:dk1>
      <a:lt1>
        <a:srgbClr val="FFFFFF"/>
      </a:lt1>
      <a:dk2>
        <a:srgbClr val="4189E2"/>
      </a:dk2>
      <a:lt2>
        <a:srgbClr val="ECECED"/>
      </a:lt2>
      <a:accent1>
        <a:srgbClr val="FEB813"/>
      </a:accent1>
      <a:accent2>
        <a:srgbClr val="454B50"/>
      </a:accent2>
      <a:accent3>
        <a:srgbClr val="ECECED"/>
      </a:accent3>
      <a:accent4>
        <a:srgbClr val="4189E1"/>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595B36E21B1446BEF02EDF6A5CCE80" ma:contentTypeVersion="16" ma:contentTypeDescription="Create a new document." ma:contentTypeScope="" ma:versionID="cb3f038269a04c3b2e92b0c01195ebc2">
  <xsd:schema xmlns:xsd="http://www.w3.org/2001/XMLSchema" xmlns:xs="http://www.w3.org/2001/XMLSchema" xmlns:p="http://schemas.microsoft.com/office/2006/metadata/properties" xmlns:ns2="ccac55a5-58e7-4cfd-80ed-2691a1bce1d6" xmlns:ns3="2375ba19-772d-4d13-94f5-7dbbc4c4ecf9" targetNamespace="http://schemas.microsoft.com/office/2006/metadata/properties" ma:root="true" ma:fieldsID="4f0a95fd0c9091c32ffa05e97010d4ef" ns2:_="" ns3:_="">
    <xsd:import namespace="ccac55a5-58e7-4cfd-80ed-2691a1bce1d6"/>
    <xsd:import namespace="2375ba19-772d-4d13-94f5-7dbbc4c4ecf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ProgramManagmentTimelin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ac55a5-58e7-4cfd-80ed-2691a1bce1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1286ec34-a2ae-4ac6-b6b4-0b3167cce8d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ProgramManagmentTimeline" ma:index="21" nillable="true" ma:displayName="Program Managment Timeline" ma:format="Dropdown" ma:internalName="ProgramManagmentTimeline">
      <xsd:simpleType>
        <xsd:restriction base="dms:Text">
          <xsd:maxLength value="255"/>
        </xsd:restriction>
      </xsd:simpleType>
    </xsd:element>
    <xsd:element name="MediaServiceLocation" ma:index="22" nillable="true" ma:displayName="Location" ma:indexed="true"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375ba19-772d-4d13-94f5-7dbbc4c4ec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45060e82-c821-4056-90ef-600aab9d78e6}" ma:internalName="TaxCatchAll" ma:showField="CatchAllData" ma:web="2375ba19-772d-4d13-94f5-7dbbc4c4ec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375ba19-772d-4d13-94f5-7dbbc4c4ecf9" xsi:nil="true"/>
    <lcf76f155ced4ddcb4097134ff3c332f xmlns="ccac55a5-58e7-4cfd-80ed-2691a1bce1d6">
      <Terms xmlns="http://schemas.microsoft.com/office/infopath/2007/PartnerControls"/>
    </lcf76f155ced4ddcb4097134ff3c332f>
    <ProgramManagmentTimeline xmlns="ccac55a5-58e7-4cfd-80ed-2691a1bce1d6" xsi:nil="true"/>
  </documentManagement>
</p:properties>
</file>

<file path=customXml/itemProps1.xml><?xml version="1.0" encoding="utf-8"?>
<ds:datastoreItem xmlns:ds="http://schemas.openxmlformats.org/officeDocument/2006/customXml" ds:itemID="{46273F46-9E34-40A9-B68B-2FF780A4947C}"/>
</file>

<file path=customXml/itemProps2.xml><?xml version="1.0" encoding="utf-8"?>
<ds:datastoreItem xmlns:ds="http://schemas.openxmlformats.org/officeDocument/2006/customXml" ds:itemID="{7684E50B-0A0A-4C29-8943-A2B370448141}"/>
</file>

<file path=customXml/itemProps3.xml><?xml version="1.0" encoding="utf-8"?>
<ds:datastoreItem xmlns:ds="http://schemas.openxmlformats.org/officeDocument/2006/customXml" ds:itemID="{26857E23-52AC-42AE-9859-50AF1E57FC27}"/>
</file>

<file path=docMetadata/LabelInfo.xml><?xml version="1.0" encoding="utf-8"?>
<clbl:labelList xmlns:clbl="http://schemas.microsoft.com/office/2020/mipLabelMetadata">
  <clbl:label id="{ec37a091-b9a6-47e5-98d0-903d4a419203}" enabled="0" method="" siteId="{ec37a091-b9a6-47e5-98d0-903d4a419203}" removed="1"/>
</clbl:labelList>
</file>

<file path=docProps/app.xml><?xml version="1.0" encoding="utf-8"?>
<Properties xmlns="http://schemas.openxmlformats.org/officeDocument/2006/extended-properties" xmlns:vt="http://schemas.openxmlformats.org/officeDocument/2006/docPropsVTypes">
  <Template>NPUASTS White New</Template>
  <TotalTime>236</TotalTime>
  <Words>4780</Words>
  <Application>Microsoft Office PowerPoint</Application>
  <PresentationFormat>Widescreen</PresentationFormat>
  <Paragraphs>267</Paragraphs>
  <Slides>56</Slides>
  <Notes>0</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56</vt:i4>
      </vt:variant>
    </vt:vector>
  </HeadingPairs>
  <TitlesOfParts>
    <vt:vector size="64" baseType="lpstr">
      <vt:lpstr>Arial</vt:lpstr>
      <vt:lpstr>Arial Narrow</vt:lpstr>
      <vt:lpstr>Lucida Sans</vt:lpstr>
      <vt:lpstr>Rubik</vt:lpstr>
      <vt:lpstr>NPUASTS White New</vt:lpstr>
      <vt:lpstr>Office Theme</vt:lpstr>
      <vt:lpstr>1_NPUASTS White New</vt:lpstr>
      <vt:lpstr>1_Office Theme</vt:lpstr>
      <vt:lpstr>PowerPoint Presentation</vt:lpstr>
      <vt:lpstr>MHA BVLOS Hotwash</vt:lpstr>
      <vt:lpstr>Agenda</vt:lpstr>
      <vt:lpstr>Participant Information</vt:lpstr>
      <vt:lpstr>Participant Information</vt:lpstr>
      <vt:lpstr>Planning &amp; Coordination</vt:lpstr>
      <vt:lpstr>Planning &amp; Coordination</vt:lpstr>
      <vt:lpstr>Planning &amp; Coordination</vt:lpstr>
      <vt:lpstr>Planning &amp; Coordination</vt:lpstr>
      <vt:lpstr>Planning &amp; Coordination</vt:lpstr>
      <vt:lpstr>Planning &amp; Coordination</vt:lpstr>
      <vt:lpstr>Flight Operations</vt:lpstr>
      <vt:lpstr>Flight Operations</vt:lpstr>
      <vt:lpstr>Flight Operations</vt:lpstr>
      <vt:lpstr>Flight Operations</vt:lpstr>
      <vt:lpstr>Flight Operations</vt:lpstr>
      <vt:lpstr>Flight Operations</vt:lpstr>
      <vt:lpstr>Flight Operations</vt:lpstr>
      <vt:lpstr>Flight Operations</vt:lpstr>
      <vt:lpstr>Flight Operations</vt:lpstr>
      <vt:lpstr>Flight Operations</vt:lpstr>
      <vt:lpstr>Flight Operations</vt:lpstr>
      <vt:lpstr>Safety &amp; Risk Management</vt:lpstr>
      <vt:lpstr>Safety &amp; Risk Management</vt:lpstr>
      <vt:lpstr>Safety &amp; Risk Management</vt:lpstr>
      <vt:lpstr>Safety &amp; Risk Management</vt:lpstr>
      <vt:lpstr>Safety &amp; Risk Management</vt:lpstr>
      <vt:lpstr>Safety &amp; Risk Management</vt:lpstr>
      <vt:lpstr>Flight Crew, Radar/Surveillance Observers, &amp; Visual Observers</vt:lpstr>
      <vt:lpstr>Flight Crew, Radar/Surveillance Observers, &amp; Visual Observers</vt:lpstr>
      <vt:lpstr>Flight Crew, Radar/Surveillance Observers, &amp; Visual Observers</vt:lpstr>
      <vt:lpstr>Flight Crew, Radar/Surveillance Observers, &amp; Visual Observers</vt:lpstr>
      <vt:lpstr>Flight Crew, Radar/Surveillance Observers, &amp; Visual Observers</vt:lpstr>
      <vt:lpstr>Flight Crew, Radar/Surveillance Observers, &amp; Visual Observers</vt:lpstr>
      <vt:lpstr>Post-Flight Debriefing/After Operation Observation</vt:lpstr>
      <vt:lpstr>Post-Flight Debriefing/After Operation Observation</vt:lpstr>
      <vt:lpstr>Post-Flight Debriefing/After Operation Observation</vt:lpstr>
      <vt:lpstr>Post-Flight Debriefing/After Operation Observation</vt:lpstr>
      <vt:lpstr>Post-Flight Debriefing/After Operation Observation</vt:lpstr>
      <vt:lpstr>Community Engagement and Interaction</vt:lpstr>
      <vt:lpstr>Community Engagement and Interaction</vt:lpstr>
      <vt:lpstr>Community Engagement and Interaction</vt:lpstr>
      <vt:lpstr>Community Engagement and Interaction</vt:lpstr>
      <vt:lpstr>Community Engagement and Interaction</vt:lpstr>
      <vt:lpstr>Community Engagement and Interaction</vt:lpstr>
      <vt:lpstr>Community Engagement and Interaction</vt:lpstr>
      <vt:lpstr>Community Engagement and Interaction</vt:lpstr>
      <vt:lpstr>Overall Experience &amp; Recommendations</vt:lpstr>
      <vt:lpstr>Overall Experience &amp; Recommendations</vt:lpstr>
      <vt:lpstr>Overall Experience &amp; Recommendations</vt:lpstr>
      <vt:lpstr>Overall Experience &amp; Recommendations</vt:lpstr>
      <vt:lpstr>Overall Experience &amp; Recommendations</vt:lpstr>
      <vt:lpstr>Overall Experience &amp; Recommendations</vt:lpstr>
      <vt:lpstr>Overall Experience &amp; Recommendations</vt:lpstr>
      <vt:lpstr>Other?</vt:lpstr>
      <vt:lpstr>Ideas for Improvement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Roesler, Erin M.</dc:creator>
  <cp:lastModifiedBy>Amanda Brandt</cp:lastModifiedBy>
  <cp:revision>2</cp:revision>
  <dcterms:created xsi:type="dcterms:W3CDTF">2024-10-03T21:15:47Z</dcterms:created>
  <dcterms:modified xsi:type="dcterms:W3CDTF">2025-01-20T16:24:28Z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0x010100C2595B36E21B1446BEF02EDF6A5CCE80</vt:lpwstr>
  </property>
</Properties>
</file>